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handoutMasterIdLst>
    <p:handoutMasterId r:id="rId31"/>
  </p:handoutMasterIdLst>
  <p:sldIdLst>
    <p:sldId id="261" r:id="rId2"/>
    <p:sldId id="278" r:id="rId3"/>
    <p:sldId id="269" r:id="rId4"/>
    <p:sldId id="301" r:id="rId5"/>
    <p:sldId id="288" r:id="rId6"/>
    <p:sldId id="283" r:id="rId7"/>
    <p:sldId id="281" r:id="rId8"/>
    <p:sldId id="290" r:id="rId9"/>
    <p:sldId id="274" r:id="rId10"/>
    <p:sldId id="266" r:id="rId11"/>
    <p:sldId id="285" r:id="rId12"/>
    <p:sldId id="279" r:id="rId13"/>
    <p:sldId id="280" r:id="rId14"/>
    <p:sldId id="273" r:id="rId15"/>
    <p:sldId id="258" r:id="rId16"/>
    <p:sldId id="284" r:id="rId17"/>
    <p:sldId id="277" r:id="rId18"/>
    <p:sldId id="291" r:id="rId19"/>
    <p:sldId id="287" r:id="rId20"/>
    <p:sldId id="275" r:id="rId21"/>
    <p:sldId id="276" r:id="rId22"/>
    <p:sldId id="295" r:id="rId23"/>
    <p:sldId id="260" r:id="rId24"/>
    <p:sldId id="297" r:id="rId25"/>
    <p:sldId id="300" r:id="rId26"/>
    <p:sldId id="267" r:id="rId27"/>
    <p:sldId id="268" r:id="rId28"/>
    <p:sldId id="304" r:id="rId29"/>
  </p:sldIdLst>
  <p:sldSz cx="9144000" cy="6858000" type="screen4x3"/>
  <p:notesSz cx="6858000" cy="9945688"/>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9" autoAdjust="0"/>
    <p:restoredTop sz="89608" autoAdjust="0"/>
  </p:normalViewPr>
  <p:slideViewPr>
    <p:cSldViewPr snapToObjects="1">
      <p:cViewPr>
        <p:scale>
          <a:sx n="66" d="100"/>
          <a:sy n="66" d="100"/>
        </p:scale>
        <p:origin x="-1044" y="504"/>
      </p:cViewPr>
      <p:guideLst>
        <p:guide orient="horz" pos="2160"/>
        <p:guide pos="2880"/>
      </p:guideLst>
    </p:cSldViewPr>
  </p:slideViewPr>
  <p:outlineViewPr>
    <p:cViewPr>
      <p:scale>
        <a:sx n="33" d="100"/>
        <a:sy n="33" d="100"/>
      </p:scale>
      <p:origin x="24" y="2862"/>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96888"/>
          </a:xfrm>
          <a:prstGeom prst="rect">
            <a:avLst/>
          </a:prstGeom>
        </p:spPr>
        <p:txBody>
          <a:bodyPr vert="horz" lIns="91440" tIns="45720" rIns="91440" bIns="45720" rtlCol="0"/>
          <a:lstStyle>
            <a:lvl1pPr algn="l">
              <a:defRPr sz="1200"/>
            </a:lvl1pPr>
          </a:lstStyle>
          <a:p>
            <a:endParaRPr lang="uk-UA"/>
          </a:p>
        </p:txBody>
      </p:sp>
      <p:sp>
        <p:nvSpPr>
          <p:cNvPr id="3" name="Дата 2"/>
          <p:cNvSpPr>
            <a:spLocks noGrp="1"/>
          </p:cNvSpPr>
          <p:nvPr>
            <p:ph type="dt" sz="quarter" idx="1"/>
          </p:nvPr>
        </p:nvSpPr>
        <p:spPr>
          <a:xfrm>
            <a:off x="3884613" y="0"/>
            <a:ext cx="2971800" cy="496888"/>
          </a:xfrm>
          <a:prstGeom prst="rect">
            <a:avLst/>
          </a:prstGeom>
        </p:spPr>
        <p:txBody>
          <a:bodyPr vert="horz" lIns="91440" tIns="45720" rIns="91440" bIns="45720" rtlCol="0"/>
          <a:lstStyle>
            <a:lvl1pPr algn="r">
              <a:defRPr sz="1200"/>
            </a:lvl1pPr>
          </a:lstStyle>
          <a:p>
            <a:fld id="{C8857299-BEC9-4B34-9DE1-0034F20A6D1B}" type="datetimeFigureOut">
              <a:rPr lang="uk-UA" smtClean="0"/>
              <a:pPr/>
              <a:t>25.05.2013</a:t>
            </a:fld>
            <a:endParaRPr lang="uk-UA"/>
          </a:p>
        </p:txBody>
      </p:sp>
      <p:sp>
        <p:nvSpPr>
          <p:cNvPr id="4" name="Нижний колонтитул 3"/>
          <p:cNvSpPr>
            <a:spLocks noGrp="1"/>
          </p:cNvSpPr>
          <p:nvPr>
            <p:ph type="ftr" sz="quarter" idx="2"/>
          </p:nvPr>
        </p:nvSpPr>
        <p:spPr>
          <a:xfrm>
            <a:off x="0" y="9447213"/>
            <a:ext cx="2971800" cy="496887"/>
          </a:xfrm>
          <a:prstGeom prst="rect">
            <a:avLst/>
          </a:prstGeom>
        </p:spPr>
        <p:txBody>
          <a:bodyPr vert="horz" lIns="91440" tIns="45720" rIns="91440" bIns="45720" rtlCol="0" anchor="b"/>
          <a:lstStyle>
            <a:lvl1pPr algn="l">
              <a:defRPr sz="1200"/>
            </a:lvl1pPr>
          </a:lstStyle>
          <a:p>
            <a:endParaRPr lang="uk-UA"/>
          </a:p>
        </p:txBody>
      </p:sp>
      <p:sp>
        <p:nvSpPr>
          <p:cNvPr id="5" name="Номер слайда 4"/>
          <p:cNvSpPr>
            <a:spLocks noGrp="1"/>
          </p:cNvSpPr>
          <p:nvPr>
            <p:ph type="sldNum" sz="quarter" idx="3"/>
          </p:nvPr>
        </p:nvSpPr>
        <p:spPr>
          <a:xfrm>
            <a:off x="3884613" y="9447213"/>
            <a:ext cx="2971800" cy="496887"/>
          </a:xfrm>
          <a:prstGeom prst="rect">
            <a:avLst/>
          </a:prstGeom>
        </p:spPr>
        <p:txBody>
          <a:bodyPr vert="horz" lIns="91440" tIns="45720" rIns="91440" bIns="45720" rtlCol="0" anchor="b"/>
          <a:lstStyle>
            <a:lvl1pPr algn="r">
              <a:defRPr sz="1200"/>
            </a:lvl1pPr>
          </a:lstStyle>
          <a:p>
            <a:fld id="{F276B40B-E62E-436D-9345-ED2E0190766C}" type="slidenum">
              <a:rPr lang="uk-UA" smtClean="0"/>
              <a:pPr/>
              <a:t>‹№›</a:t>
            </a:fld>
            <a:endParaRPr lang="uk-UA"/>
          </a:p>
        </p:txBody>
      </p:sp>
    </p:spTree>
    <p:extLst>
      <p:ext uri="{BB962C8B-B14F-4D97-AF65-F5344CB8AC3E}">
        <p14:creationId xmlns:p14="http://schemas.microsoft.com/office/powerpoint/2010/main" val="42349105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97284"/>
          </a:xfrm>
          <a:prstGeom prst="rect">
            <a:avLst/>
          </a:prstGeom>
        </p:spPr>
        <p:txBody>
          <a:bodyPr vert="horz" lIns="91440" tIns="45720" rIns="91440" bIns="45720" rtlCol="0"/>
          <a:lstStyle>
            <a:lvl1pPr algn="l">
              <a:defRPr sz="1200"/>
            </a:lvl1pPr>
          </a:lstStyle>
          <a:p>
            <a:endParaRPr lang="uk-UA"/>
          </a:p>
        </p:txBody>
      </p:sp>
      <p:sp>
        <p:nvSpPr>
          <p:cNvPr id="3" name="Дата 2"/>
          <p:cNvSpPr>
            <a:spLocks noGrp="1"/>
          </p:cNvSpPr>
          <p:nvPr>
            <p:ph type="dt" idx="1"/>
          </p:nvPr>
        </p:nvSpPr>
        <p:spPr>
          <a:xfrm>
            <a:off x="3884613" y="0"/>
            <a:ext cx="2971800" cy="497284"/>
          </a:xfrm>
          <a:prstGeom prst="rect">
            <a:avLst/>
          </a:prstGeom>
        </p:spPr>
        <p:txBody>
          <a:bodyPr vert="horz" lIns="91440" tIns="45720" rIns="91440" bIns="45720" rtlCol="0"/>
          <a:lstStyle>
            <a:lvl1pPr algn="r">
              <a:defRPr sz="1200"/>
            </a:lvl1pPr>
          </a:lstStyle>
          <a:p>
            <a:fld id="{EB7403EB-F7AC-402A-88EF-4FA06A41680C}" type="datetimeFigureOut">
              <a:rPr lang="uk-UA" smtClean="0"/>
              <a:pPr/>
              <a:t>25.05.2013</a:t>
            </a:fld>
            <a:endParaRPr lang="uk-UA"/>
          </a:p>
        </p:txBody>
      </p:sp>
      <p:sp>
        <p:nvSpPr>
          <p:cNvPr id="4" name="Образ слайда 3"/>
          <p:cNvSpPr>
            <a:spLocks noGrp="1" noRot="1" noChangeAspect="1"/>
          </p:cNvSpPr>
          <p:nvPr>
            <p:ph type="sldImg" idx="2"/>
          </p:nvPr>
        </p:nvSpPr>
        <p:spPr>
          <a:xfrm>
            <a:off x="942975" y="746125"/>
            <a:ext cx="4972050" cy="3729038"/>
          </a:xfrm>
          <a:prstGeom prst="rect">
            <a:avLst/>
          </a:prstGeom>
          <a:noFill/>
          <a:ln w="12700">
            <a:solidFill>
              <a:prstClr val="black"/>
            </a:solidFill>
          </a:ln>
        </p:spPr>
        <p:txBody>
          <a:bodyPr vert="horz" lIns="91440" tIns="45720" rIns="91440" bIns="45720" rtlCol="0" anchor="ctr"/>
          <a:lstStyle/>
          <a:p>
            <a:endParaRPr lang="uk-UA"/>
          </a:p>
        </p:txBody>
      </p:sp>
      <p:sp>
        <p:nvSpPr>
          <p:cNvPr id="5" name="Заметки 4"/>
          <p:cNvSpPr>
            <a:spLocks noGrp="1"/>
          </p:cNvSpPr>
          <p:nvPr>
            <p:ph type="body" sz="quarter" idx="3"/>
          </p:nvPr>
        </p:nvSpPr>
        <p:spPr>
          <a:xfrm>
            <a:off x="685800" y="4724202"/>
            <a:ext cx="5486400" cy="447556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6" name="Нижний колонтитул 5"/>
          <p:cNvSpPr>
            <a:spLocks noGrp="1"/>
          </p:cNvSpPr>
          <p:nvPr>
            <p:ph type="ftr" sz="quarter" idx="4"/>
          </p:nvPr>
        </p:nvSpPr>
        <p:spPr>
          <a:xfrm>
            <a:off x="0" y="9446678"/>
            <a:ext cx="2971800" cy="497284"/>
          </a:xfrm>
          <a:prstGeom prst="rect">
            <a:avLst/>
          </a:prstGeom>
        </p:spPr>
        <p:txBody>
          <a:bodyPr vert="horz" lIns="91440" tIns="45720" rIns="91440" bIns="45720" rtlCol="0" anchor="b"/>
          <a:lstStyle>
            <a:lvl1pPr algn="l">
              <a:defRPr sz="1200"/>
            </a:lvl1pPr>
          </a:lstStyle>
          <a:p>
            <a:endParaRPr lang="uk-UA"/>
          </a:p>
        </p:txBody>
      </p:sp>
      <p:sp>
        <p:nvSpPr>
          <p:cNvPr id="7" name="Номер слайда 6"/>
          <p:cNvSpPr>
            <a:spLocks noGrp="1"/>
          </p:cNvSpPr>
          <p:nvPr>
            <p:ph type="sldNum" sz="quarter" idx="5"/>
          </p:nvPr>
        </p:nvSpPr>
        <p:spPr>
          <a:xfrm>
            <a:off x="3884613" y="9446678"/>
            <a:ext cx="2971800" cy="497284"/>
          </a:xfrm>
          <a:prstGeom prst="rect">
            <a:avLst/>
          </a:prstGeom>
        </p:spPr>
        <p:txBody>
          <a:bodyPr vert="horz" lIns="91440" tIns="45720" rIns="91440" bIns="45720" rtlCol="0" anchor="b"/>
          <a:lstStyle>
            <a:lvl1pPr algn="r">
              <a:defRPr sz="1200"/>
            </a:lvl1pPr>
          </a:lstStyle>
          <a:p>
            <a:fld id="{7398649E-3C86-429C-9B8C-BFC1E758CED3}" type="slidenum">
              <a:rPr lang="uk-UA" smtClean="0"/>
              <a:pPr/>
              <a:t>‹№›</a:t>
            </a:fld>
            <a:endParaRPr lang="uk-UA"/>
          </a:p>
        </p:txBody>
      </p:sp>
    </p:spTree>
    <p:extLst>
      <p:ext uri="{BB962C8B-B14F-4D97-AF65-F5344CB8AC3E}">
        <p14:creationId xmlns:p14="http://schemas.microsoft.com/office/powerpoint/2010/main" val="400290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uk-UA" dirty="0" smtClean="0"/>
              <a:t>Василь Стус – один із найвизначніших українських поетів </a:t>
            </a:r>
            <a:r>
              <a:rPr lang="en-US" dirty="0" smtClean="0"/>
              <a:t>X</a:t>
            </a:r>
            <a:r>
              <a:rPr lang="uk-UA" dirty="0" smtClean="0"/>
              <a:t>Х</a:t>
            </a:r>
            <a:r>
              <a:rPr lang="uk-UA" baseline="0" dirty="0" smtClean="0"/>
              <a:t> </a:t>
            </a:r>
            <a:r>
              <a:rPr lang="uk-UA" dirty="0" smtClean="0"/>
              <a:t>століття. Творчість його  міцно ввійшла в історію української літератури, хоч повністю його поетичний доробок уже ніколи не стане надбанням рідного народу: не менше шестисот віршів В.Стуса було конфісковано й знищено в страшні</a:t>
            </a:r>
            <a:r>
              <a:rPr lang="uk-UA" baseline="0" dirty="0" smtClean="0"/>
              <a:t> роки його табірних страждань. </a:t>
            </a:r>
          </a:p>
          <a:p>
            <a:pPr marL="0" marR="0" indent="0" algn="l" defTabSz="914400" rtl="0" eaLnBrk="1" fontAlgn="auto" latinLnBrk="0" hangingPunct="1">
              <a:lnSpc>
                <a:spcPct val="100000"/>
              </a:lnSpc>
              <a:spcBef>
                <a:spcPts val="0"/>
              </a:spcBef>
              <a:spcAft>
                <a:spcPts val="0"/>
              </a:spcAft>
              <a:buClrTx/>
              <a:buSzTx/>
              <a:buFontTx/>
              <a:buNone/>
              <a:tabLst/>
              <a:defRPr/>
            </a:pPr>
            <a:endParaRPr lang="uk-UA" i="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uk-UA" b="1" i="1" baseline="0" dirty="0" smtClean="0"/>
              <a:t>Пісня на вірш Стуса “ У цьому поля синьому як льон “ </a:t>
            </a:r>
            <a:endParaRPr lang="uk-UA" b="1" i="1" dirty="0" smtClean="0"/>
          </a:p>
          <a:p>
            <a:endParaRPr lang="uk-UA" dirty="0"/>
          </a:p>
        </p:txBody>
      </p:sp>
      <p:sp>
        <p:nvSpPr>
          <p:cNvPr id="4" name="Номер слайда 3"/>
          <p:cNvSpPr>
            <a:spLocks noGrp="1"/>
          </p:cNvSpPr>
          <p:nvPr>
            <p:ph type="sldNum" sz="quarter" idx="10"/>
          </p:nvPr>
        </p:nvSpPr>
        <p:spPr/>
        <p:txBody>
          <a:bodyPr/>
          <a:lstStyle/>
          <a:p>
            <a:fld id="{7398649E-3C86-429C-9B8C-BFC1E758CED3}" type="slidenum">
              <a:rPr lang="uk-UA" smtClean="0"/>
              <a:pPr/>
              <a:t>1</a:t>
            </a:fld>
            <a:endParaRPr lang="uk-UA"/>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uk-UA" dirty="0" smtClean="0"/>
              <a:t> Він, також, приймав активну участь у діяльності студентської літературної студії. Саме в студентські роки він глибоко  зацікавився світовою літературою. Усе життя він виявляв інтерес до творів, які відзначалися неординарністю світобачення, інтелектуалізмом, філософським осмисленням дійсності, новаторством в галузі художньої форми.</a:t>
            </a:r>
          </a:p>
          <a:p>
            <a:endParaRPr lang="uk-UA" dirty="0" smtClean="0"/>
          </a:p>
          <a:p>
            <a:r>
              <a:rPr lang="uk-UA" dirty="0" smtClean="0"/>
              <a:t>У 1959 році Василь Стус з відзнакою закінчив інститут і почав вчителювати в сільській </a:t>
            </a:r>
            <a:r>
              <a:rPr lang="uk-UA" dirty="0" err="1" smtClean="0"/>
              <a:t>Таужнянській</a:t>
            </a:r>
            <a:r>
              <a:rPr lang="uk-UA" dirty="0" smtClean="0"/>
              <a:t> семирічній школі Гайворонського району на Кіровоградщині. </a:t>
            </a:r>
          </a:p>
          <a:p>
            <a:endParaRPr lang="uk-UA" dirty="0" smtClean="0"/>
          </a:p>
          <a:p>
            <a:endParaRPr lang="uk-UA" dirty="0"/>
          </a:p>
        </p:txBody>
      </p:sp>
      <p:sp>
        <p:nvSpPr>
          <p:cNvPr id="4" name="Номер слайда 3"/>
          <p:cNvSpPr>
            <a:spLocks noGrp="1"/>
          </p:cNvSpPr>
          <p:nvPr>
            <p:ph type="sldNum" sz="quarter" idx="10"/>
          </p:nvPr>
        </p:nvSpPr>
        <p:spPr/>
        <p:txBody>
          <a:bodyPr/>
          <a:lstStyle/>
          <a:p>
            <a:fld id="{7398649E-3C86-429C-9B8C-BFC1E758CED3}" type="slidenum">
              <a:rPr lang="uk-UA" smtClean="0"/>
              <a:pPr/>
              <a:t>10</a:t>
            </a:fld>
            <a:endParaRPr lang="uk-UA"/>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uk-UA" dirty="0" smtClean="0"/>
              <a:t>Два роки, з 1959 по 1961, у Стуса забрала армія, де вірші майже не писалися, оскільки на плечах - погони.</a:t>
            </a:r>
            <a:endParaRPr lang="uk-UA" dirty="0"/>
          </a:p>
        </p:txBody>
      </p:sp>
      <p:sp>
        <p:nvSpPr>
          <p:cNvPr id="4" name="Номер слайда 3"/>
          <p:cNvSpPr>
            <a:spLocks noGrp="1"/>
          </p:cNvSpPr>
          <p:nvPr>
            <p:ph type="sldNum" sz="quarter" idx="10"/>
          </p:nvPr>
        </p:nvSpPr>
        <p:spPr/>
        <p:txBody>
          <a:bodyPr/>
          <a:lstStyle/>
          <a:p>
            <a:fld id="{7398649E-3C86-429C-9B8C-BFC1E758CED3}" type="slidenum">
              <a:rPr lang="uk-UA" smtClean="0"/>
              <a:pPr/>
              <a:t>11</a:t>
            </a:fld>
            <a:endParaRPr lang="uk-UA"/>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uk-UA" dirty="0" smtClean="0"/>
              <a:t>Після демобілізації Василь Стус викладав українську мову та літературу в </a:t>
            </a:r>
            <a:r>
              <a:rPr lang="uk-UA" dirty="0" err="1" smtClean="0"/>
              <a:t>Горлівській</a:t>
            </a:r>
            <a:r>
              <a:rPr lang="uk-UA" dirty="0" smtClean="0"/>
              <a:t> школі №23. </a:t>
            </a:r>
            <a:endParaRPr lang="uk-UA" baseline="0" dirty="0" smtClean="0"/>
          </a:p>
        </p:txBody>
      </p:sp>
      <p:sp>
        <p:nvSpPr>
          <p:cNvPr id="4" name="Номер слайда 3"/>
          <p:cNvSpPr>
            <a:spLocks noGrp="1"/>
          </p:cNvSpPr>
          <p:nvPr>
            <p:ph type="sldNum" sz="quarter" idx="10"/>
          </p:nvPr>
        </p:nvSpPr>
        <p:spPr/>
        <p:txBody>
          <a:bodyPr/>
          <a:lstStyle/>
          <a:p>
            <a:fld id="{7398649E-3C86-429C-9B8C-BFC1E758CED3}" type="slidenum">
              <a:rPr lang="uk-UA" smtClean="0"/>
              <a:pPr/>
              <a:t>12</a:t>
            </a:fld>
            <a:endParaRPr lang="uk-UA"/>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uk-UA" dirty="0" smtClean="0"/>
              <a:t>Його гнітило жахливе становище української мови на</a:t>
            </a:r>
            <a:r>
              <a:rPr lang="uk-UA" baseline="0" dirty="0" smtClean="0"/>
              <a:t> Донбасі, здавалося, що він робить даремну справу, а українська культура в регіоні приречена на поступове вмирання. Болем і тривогою за долю народу, його духовність і майбуття пройнятий лист Стуса до Андрія Малишка від 13 грудня 1962 року: </a:t>
            </a:r>
            <a:r>
              <a:rPr lang="uk-UA" baseline="0" dirty="0" err="1" smtClean="0"/>
              <a:t>“Зараз</a:t>
            </a:r>
            <a:r>
              <a:rPr lang="uk-UA" baseline="0" dirty="0" smtClean="0"/>
              <a:t> я читаю рідну мову в Горлівці, в російській, звичайно, школі. В Горлівці є кілька (1-2) українських шкіл, яким животіти зовсім недовго. В Донецьку таких немає, здається. Отож, картинка дуже сумна.</a:t>
            </a:r>
            <a:endParaRPr lang="uk-UA"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uk-UA" dirty="0" smtClean="0"/>
          </a:p>
          <a:p>
            <a:endParaRPr lang="uk-UA"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uk-UA" dirty="0" smtClean="0"/>
          </a:p>
          <a:p>
            <a:endParaRPr lang="uk-UA" dirty="0"/>
          </a:p>
        </p:txBody>
      </p:sp>
      <p:sp>
        <p:nvSpPr>
          <p:cNvPr id="4" name="Номер слайда 3"/>
          <p:cNvSpPr>
            <a:spLocks noGrp="1"/>
          </p:cNvSpPr>
          <p:nvPr>
            <p:ph type="sldNum" sz="quarter" idx="10"/>
          </p:nvPr>
        </p:nvSpPr>
        <p:spPr/>
        <p:txBody>
          <a:bodyPr/>
          <a:lstStyle/>
          <a:p>
            <a:fld id="{7398649E-3C86-429C-9B8C-BFC1E758CED3}" type="slidenum">
              <a:rPr lang="uk-UA" smtClean="0"/>
              <a:pPr/>
              <a:t>13</a:t>
            </a:fld>
            <a:endParaRPr lang="uk-UA"/>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uk-UA" baseline="0" dirty="0" smtClean="0"/>
              <a:t>У нас немає майбутнього. Коріння нації – тільки на селі, а “ хуторянським ” народом ми довго не </a:t>
            </a:r>
            <a:r>
              <a:rPr lang="uk-UA" baseline="0" dirty="0" err="1" smtClean="0"/>
              <a:t>проживем</a:t>
            </a:r>
            <a:r>
              <a:rPr lang="uk-UA" baseline="0" dirty="0" smtClean="0"/>
              <a:t>, пам'ятаючи про вплив міста, про армію, про інші канали русифікації. Я знаю, що заради щастя рідного народу я міг би всім пожертвувати, я знаю, що тут я вихований рідним хлібом – “ Жагою ” Рильського, Вашим віршем  “ Україно моя ”, тож скажіть, поете, що робити?” Уже в цьому листі Стус однозначно визначає своє місце в суспільному житті. </a:t>
            </a:r>
          </a:p>
          <a:p>
            <a:r>
              <a:rPr lang="uk-UA" baseline="0" dirty="0" smtClean="0"/>
              <a:t>1961-1963 роки стали для нього “ часом поезії ”: він працював літературним редактором газети “ Соціалістичний Донбас ”, багато писав сам.</a:t>
            </a:r>
            <a:endParaRPr lang="uk-UA" dirty="0"/>
          </a:p>
        </p:txBody>
      </p:sp>
      <p:sp>
        <p:nvSpPr>
          <p:cNvPr id="4" name="Номер слайда 3"/>
          <p:cNvSpPr>
            <a:spLocks noGrp="1"/>
          </p:cNvSpPr>
          <p:nvPr>
            <p:ph type="sldNum" sz="quarter" idx="10"/>
          </p:nvPr>
        </p:nvSpPr>
        <p:spPr/>
        <p:txBody>
          <a:bodyPr/>
          <a:lstStyle/>
          <a:p>
            <a:fld id="{7398649E-3C86-429C-9B8C-BFC1E758CED3}" type="slidenum">
              <a:rPr lang="uk-UA" smtClean="0"/>
              <a:pPr/>
              <a:t>14</a:t>
            </a:fld>
            <a:endParaRPr lang="uk-UA"/>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uk-UA" dirty="0" smtClean="0"/>
              <a:t>Василь Стус пробився до Києва в 1963 – </a:t>
            </a:r>
            <a:r>
              <a:rPr lang="uk-UA" dirty="0" err="1" smtClean="0"/>
              <a:t>му</a:t>
            </a:r>
            <a:r>
              <a:rPr lang="uk-UA" dirty="0" smtClean="0"/>
              <a:t>. Витримавши іспити до аспірантури Інституту літератури АН УРСР, він нарешті отримує можливість зайнятися</a:t>
            </a:r>
            <a:r>
              <a:rPr lang="uk-UA" baseline="0" dirty="0" smtClean="0"/>
              <a:t> тим, про що давно мріяв – академічною літературознавчою наукою. Василя навіть не лякав той факт, що його керівником став академік Шамота, прозваний “ чорним академіком ”. Вже в перший рік підготував і опублікував декілька критичних статей, та написав перший розділ майбутньої дисертації “ Джерела емоційності художнього твору ”.</a:t>
            </a:r>
          </a:p>
          <a:p>
            <a:endParaRPr lang="uk-UA" dirty="0"/>
          </a:p>
        </p:txBody>
      </p:sp>
      <p:sp>
        <p:nvSpPr>
          <p:cNvPr id="4" name="Номер слайда 3"/>
          <p:cNvSpPr>
            <a:spLocks noGrp="1"/>
          </p:cNvSpPr>
          <p:nvPr>
            <p:ph type="sldNum" sz="quarter" idx="10"/>
          </p:nvPr>
        </p:nvSpPr>
        <p:spPr/>
        <p:txBody>
          <a:bodyPr/>
          <a:lstStyle/>
          <a:p>
            <a:fld id="{7398649E-3C86-429C-9B8C-BFC1E758CED3}" type="slidenum">
              <a:rPr lang="uk-UA" smtClean="0"/>
              <a:pPr/>
              <a:t>15</a:t>
            </a:fld>
            <a:endParaRPr lang="uk-UA"/>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Василь </a:t>
            </a:r>
            <a:r>
              <a:rPr lang="uk-UA" noProof="0" dirty="0" smtClean="0"/>
              <a:t>Стус</a:t>
            </a:r>
            <a:r>
              <a:rPr lang="ru-RU" dirty="0" smtClean="0"/>
              <a:t> </a:t>
            </a:r>
            <a:r>
              <a:rPr lang="uk-UA" noProof="0" dirty="0" smtClean="0"/>
              <a:t>дуже</a:t>
            </a:r>
            <a:r>
              <a:rPr lang="ru-RU" dirty="0" smtClean="0"/>
              <a:t> дорожив </a:t>
            </a:r>
            <a:r>
              <a:rPr lang="uk-UA" noProof="0" dirty="0" smtClean="0"/>
              <a:t>своєю</a:t>
            </a:r>
            <a:r>
              <a:rPr lang="ru-RU" dirty="0" smtClean="0"/>
              <a:t> </a:t>
            </a:r>
            <a:r>
              <a:rPr lang="uk-UA" noProof="0" dirty="0" smtClean="0"/>
              <a:t>сім‘єю</a:t>
            </a:r>
            <a:r>
              <a:rPr lang="ru-RU" dirty="0" smtClean="0"/>
              <a:t>, любив дружину Валю </a:t>
            </a:r>
            <a:r>
              <a:rPr lang="ru-RU" dirty="0" err="1" smtClean="0"/>
              <a:t>і</a:t>
            </a:r>
            <a:r>
              <a:rPr lang="ru-RU" dirty="0" smtClean="0"/>
              <a:t> </a:t>
            </a:r>
            <a:r>
              <a:rPr lang="uk-UA" noProof="0" dirty="0" smtClean="0"/>
              <a:t>сина</a:t>
            </a:r>
            <a:r>
              <a:rPr lang="ru-RU" dirty="0" smtClean="0"/>
              <a:t> </a:t>
            </a:r>
            <a:r>
              <a:rPr lang="ru-RU" dirty="0" err="1" smtClean="0"/>
              <a:t>Дмитрика</a:t>
            </a:r>
            <a:r>
              <a:rPr lang="ru-RU" dirty="0" smtClean="0"/>
              <a:t>. </a:t>
            </a:r>
            <a:r>
              <a:rPr lang="ru-RU" dirty="0" err="1" smtClean="0"/>
              <a:t>Це</a:t>
            </a:r>
            <a:r>
              <a:rPr lang="ru-RU" dirty="0" smtClean="0"/>
              <a:t> </a:t>
            </a:r>
            <a:r>
              <a:rPr lang="ru-RU" dirty="0" err="1" smtClean="0"/>
              <a:t>було</a:t>
            </a:r>
            <a:r>
              <a:rPr lang="ru-RU" dirty="0" smtClean="0"/>
              <a:t> в </a:t>
            </a:r>
            <a:r>
              <a:rPr lang="ru-RU" dirty="0" err="1" smtClean="0"/>
              <a:t>нього</a:t>
            </a:r>
            <a:r>
              <a:rPr lang="ru-RU" dirty="0" smtClean="0"/>
              <a:t> </a:t>
            </a:r>
            <a:r>
              <a:rPr lang="ru-RU" dirty="0" err="1" smtClean="0"/>
              <a:t>святе</a:t>
            </a:r>
            <a:r>
              <a:rPr lang="ru-RU" dirty="0" smtClean="0"/>
              <a:t> </a:t>
            </a:r>
            <a:r>
              <a:rPr lang="uk-UA" noProof="0" dirty="0" smtClean="0"/>
              <a:t>навіки. Але любив він не менш і Україну, справедливість, честь, людську гідність. А за таку любов у тоталітарній державі рано чи пізно карають</a:t>
            </a:r>
            <a:r>
              <a:rPr lang="uk-UA" baseline="0" noProof="0" dirty="0" smtClean="0"/>
              <a:t> жорстоко, </a:t>
            </a:r>
            <a:r>
              <a:rPr lang="uk-UA" baseline="0" noProof="0" dirty="0" err="1" smtClean="0"/>
              <a:t>по-катівськи</a:t>
            </a:r>
            <a:r>
              <a:rPr lang="uk-UA" baseline="0" noProof="0" dirty="0" smtClean="0"/>
              <a:t>.</a:t>
            </a:r>
            <a:endParaRPr lang="uk-UA" noProof="0" dirty="0"/>
          </a:p>
        </p:txBody>
      </p:sp>
      <p:sp>
        <p:nvSpPr>
          <p:cNvPr id="4" name="Номер слайда 3"/>
          <p:cNvSpPr>
            <a:spLocks noGrp="1"/>
          </p:cNvSpPr>
          <p:nvPr>
            <p:ph type="sldNum" sz="quarter" idx="10"/>
          </p:nvPr>
        </p:nvSpPr>
        <p:spPr/>
        <p:txBody>
          <a:bodyPr/>
          <a:lstStyle/>
          <a:p>
            <a:fld id="{7398649E-3C86-429C-9B8C-BFC1E758CED3}" type="slidenum">
              <a:rPr lang="uk-UA" smtClean="0"/>
              <a:pPr/>
              <a:t>16</a:t>
            </a:fld>
            <a:endParaRPr lang="uk-UA"/>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uk-UA" dirty="0" smtClean="0"/>
              <a:t>Вірш “ На Колимі запахло чебрецем “ був написаний у період заслання, На далеку Колиму на побачення з чоловіком приїхала дружина з “ дрібненьким сином “. Ці побачення були нечастими й короткими, вони глибоко ранили серця подружжя.</a:t>
            </a:r>
          </a:p>
          <a:p>
            <a:endParaRPr lang="uk-UA" dirty="0" smtClean="0"/>
          </a:p>
          <a:p>
            <a:r>
              <a:rPr lang="uk-UA" dirty="0" smtClean="0"/>
              <a:t> </a:t>
            </a:r>
            <a:r>
              <a:rPr lang="uk-UA" b="1" i="1" dirty="0" smtClean="0"/>
              <a:t>Звучить вірш “ На Колимі запахло чебрецем “ </a:t>
            </a:r>
          </a:p>
        </p:txBody>
      </p:sp>
      <p:sp>
        <p:nvSpPr>
          <p:cNvPr id="4" name="Номер слайда 3"/>
          <p:cNvSpPr>
            <a:spLocks noGrp="1"/>
          </p:cNvSpPr>
          <p:nvPr>
            <p:ph type="sldNum" sz="quarter" idx="10"/>
          </p:nvPr>
        </p:nvSpPr>
        <p:spPr/>
        <p:txBody>
          <a:bodyPr/>
          <a:lstStyle/>
          <a:p>
            <a:fld id="{7398649E-3C86-429C-9B8C-BFC1E758CED3}" type="slidenum">
              <a:rPr lang="uk-UA" smtClean="0"/>
              <a:pPr/>
              <a:t>17</a:t>
            </a:fld>
            <a:endParaRPr lang="uk-UA"/>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uk-UA" dirty="0" smtClean="0"/>
              <a:t>На роботу його не брали,</a:t>
            </a:r>
            <a:r>
              <a:rPr lang="uk-UA" baseline="0" dirty="0" smtClean="0"/>
              <a:t> деякий час довелося працювати навіть кочегаром. Друкувати , звісно, перестали. Рукопис першої збірки віршів “ Круговерть ” дістав негативну рецензію у видавництві “ Молодь ”. Особливо болісно пережив Стус те, що й другий рукопис – “ Зимові дерева ” , який 5 років “ </a:t>
            </a:r>
            <a:r>
              <a:rPr lang="uk-UA" baseline="0" dirty="0" err="1" smtClean="0"/>
              <a:t>залежував</a:t>
            </a:r>
            <a:r>
              <a:rPr lang="uk-UA" baseline="0" dirty="0" smtClean="0"/>
              <a:t> місце ” у видавництві “ Радянський письменник ” і навіть був схвалений до друку, теж не надруковано. І тільки в 1970 році збірка “ Зимові дерева “ вийшла з друку у  Брюсселі. Це була перша опублікована книжка поета.</a:t>
            </a:r>
          </a:p>
          <a:p>
            <a:endParaRPr lang="uk-UA" baseline="0" dirty="0" smtClean="0"/>
          </a:p>
          <a:p>
            <a:r>
              <a:rPr lang="uk-UA" b="1" i="1" baseline="0" dirty="0" smtClean="0"/>
              <a:t>“ За роком рік росте твоя тюрма “ вірш чи пісня ?</a:t>
            </a:r>
          </a:p>
          <a:p>
            <a:endParaRPr lang="uk-UA" dirty="0"/>
          </a:p>
        </p:txBody>
      </p:sp>
      <p:sp>
        <p:nvSpPr>
          <p:cNvPr id="4" name="Номер слайда 3"/>
          <p:cNvSpPr>
            <a:spLocks noGrp="1"/>
          </p:cNvSpPr>
          <p:nvPr>
            <p:ph type="sldNum" sz="quarter" idx="10"/>
          </p:nvPr>
        </p:nvSpPr>
        <p:spPr/>
        <p:txBody>
          <a:bodyPr/>
          <a:lstStyle/>
          <a:p>
            <a:fld id="{7398649E-3C86-429C-9B8C-BFC1E758CED3}" type="slidenum">
              <a:rPr lang="uk-UA" smtClean="0"/>
              <a:pPr/>
              <a:t>18</a:t>
            </a:fld>
            <a:endParaRPr lang="uk-UA"/>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uk-UA" dirty="0" smtClean="0"/>
              <a:t>З 1966 по 1972 рік Василь Семенович Стус працював на посаді старшого інженера в системі Міністерства промисловості будматеріалів УРСР. Він продовжував багато писати і активно виступати проти свавілля</a:t>
            </a:r>
            <a:r>
              <a:rPr lang="uk-UA" baseline="0" dirty="0" smtClean="0"/>
              <a:t> і беззаконь брежнєвської системи, захищав права людини. Над труною трагічно загиблої художниці Алли Горської він відкрито звинуватив у вбивстві своєї соратниці існуючу владу.</a:t>
            </a:r>
          </a:p>
          <a:p>
            <a:endParaRPr lang="uk-UA" baseline="0" dirty="0" smtClean="0"/>
          </a:p>
          <a:p>
            <a:r>
              <a:rPr lang="uk-UA" baseline="0" dirty="0" smtClean="0"/>
              <a:t> </a:t>
            </a:r>
            <a:r>
              <a:rPr lang="uk-UA" b="1" i="1" baseline="0" dirty="0" smtClean="0"/>
              <a:t>Вірш “ Ярій душе.. “</a:t>
            </a:r>
          </a:p>
          <a:p>
            <a:endParaRPr lang="uk-UA" baseline="0" dirty="0" smtClean="0"/>
          </a:p>
          <a:p>
            <a:r>
              <a:rPr lang="uk-UA" baseline="0" dirty="0" smtClean="0"/>
              <a:t>У 1971 році написав і в кількості 12 примірників власноруч надрукував експериментальну збірку “ Веселий цвинтар “ – чи то гротеск, чи то трагікомічне самопоїдання-самознищення.</a:t>
            </a:r>
          </a:p>
          <a:p>
            <a:endParaRPr lang="uk-UA" baseline="0" dirty="0" smtClean="0"/>
          </a:p>
        </p:txBody>
      </p:sp>
      <p:sp>
        <p:nvSpPr>
          <p:cNvPr id="4" name="Номер слайда 3"/>
          <p:cNvSpPr>
            <a:spLocks noGrp="1"/>
          </p:cNvSpPr>
          <p:nvPr>
            <p:ph type="sldNum" sz="quarter" idx="10"/>
          </p:nvPr>
        </p:nvSpPr>
        <p:spPr/>
        <p:txBody>
          <a:bodyPr/>
          <a:lstStyle/>
          <a:p>
            <a:fld id="{7398649E-3C86-429C-9B8C-BFC1E758CED3}" type="slidenum">
              <a:rPr lang="uk-UA" smtClean="0"/>
              <a:pPr/>
              <a:t>19</a:t>
            </a:fld>
            <a:endParaRPr lang="uk-U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uk-UA" baseline="0" dirty="0" smtClean="0"/>
              <a:t>Проте й та частина, який пощастило побачить світ, дійти до читача, засвідчила його глибокий розум, безмежну любов до рідного краю, незламну могутність духу.</a:t>
            </a:r>
            <a:endParaRPr lang="uk-UA" dirty="0"/>
          </a:p>
        </p:txBody>
      </p:sp>
      <p:sp>
        <p:nvSpPr>
          <p:cNvPr id="4" name="Номер слайда 3"/>
          <p:cNvSpPr>
            <a:spLocks noGrp="1"/>
          </p:cNvSpPr>
          <p:nvPr>
            <p:ph type="sldNum" sz="quarter" idx="10"/>
          </p:nvPr>
        </p:nvSpPr>
        <p:spPr/>
        <p:txBody>
          <a:bodyPr/>
          <a:lstStyle/>
          <a:p>
            <a:fld id="{7398649E-3C86-429C-9B8C-BFC1E758CED3}" type="slidenum">
              <a:rPr lang="uk-UA" smtClean="0"/>
              <a:pPr/>
              <a:t>2</a:t>
            </a:fld>
            <a:endParaRPr lang="uk-UA"/>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uk-UA" dirty="0" smtClean="0"/>
              <a:t>Поет знав, який тернистий шлях йому судився, та не прагнув  “ сховатися од долі “. Як згадує письменник Юрій Покальчук, у розмові з ним Василь сказав одного разу: “ Я просто інакше не можу! І жити не можу спокійно і не зможу! Я знаю, що за мною одного разу прийдуть, знаю свою долю, але я почуваю, що мушу її пережити саме ось так “.</a:t>
            </a:r>
            <a:endParaRPr lang="uk-UA" dirty="0"/>
          </a:p>
        </p:txBody>
      </p:sp>
      <p:sp>
        <p:nvSpPr>
          <p:cNvPr id="4" name="Номер слайда 3"/>
          <p:cNvSpPr>
            <a:spLocks noGrp="1"/>
          </p:cNvSpPr>
          <p:nvPr>
            <p:ph type="sldNum" sz="quarter" idx="10"/>
          </p:nvPr>
        </p:nvSpPr>
        <p:spPr/>
        <p:txBody>
          <a:bodyPr/>
          <a:lstStyle/>
          <a:p>
            <a:fld id="{7398649E-3C86-429C-9B8C-BFC1E758CED3}" type="slidenum">
              <a:rPr lang="uk-UA" smtClean="0"/>
              <a:pPr/>
              <a:t>20</a:t>
            </a:fld>
            <a:endParaRPr lang="uk-UA"/>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uk-UA" dirty="0" smtClean="0"/>
              <a:t>І лихе</a:t>
            </a:r>
            <a:r>
              <a:rPr lang="uk-UA" baseline="0" dirty="0" smtClean="0"/>
              <a:t> передчуття збулося. Стус був заарештований і звинувачений у тому, що, як говориться у вироку київського обласного суду від 7 вересня 1972 року, “ систематично виготовляв, зберігав і розповсюджував антирадянські наклепницькі документи, що порочили радянській державний лад, а також займався антирадянською агітацією в усній формі “. Поета було засуджено до позбавлення волі у виправно-трудовій колонії суворого режиму на п'ять років і заслання на три роки. Василь Стус писав: “ Своєї вини я не визнав і в останньому слові. Тоді я ще називав цю країну своєю Вітчизною, ще не міг зважитися на велику відмову: якщо на твоїй рідній земля тебе розпинають за любов до неї, … тоді доводиться змиритися з тим, що в тебе є рідна земля, але немає рідної країни “. </a:t>
            </a:r>
          </a:p>
          <a:p>
            <a:r>
              <a:rPr lang="uk-UA" dirty="0" smtClean="0"/>
              <a:t>Приводом до арешту Василя Стуса в 1972 році була збірка його поезій «Зимові дерева», видана в Брюсселі і стаття про трагедію Павла Тичини як символ трагедії української культури 1930-х років. Стаття називалася «Феномен доби» і була вилучена в машинопису. </a:t>
            </a:r>
          </a:p>
          <a:p>
            <a:endParaRPr lang="uk-UA" dirty="0" smtClean="0"/>
          </a:p>
          <a:p>
            <a:endParaRPr lang="uk-UA" dirty="0"/>
          </a:p>
        </p:txBody>
      </p:sp>
      <p:sp>
        <p:nvSpPr>
          <p:cNvPr id="4" name="Номер слайда 3"/>
          <p:cNvSpPr>
            <a:spLocks noGrp="1"/>
          </p:cNvSpPr>
          <p:nvPr>
            <p:ph type="sldNum" sz="quarter" idx="10"/>
          </p:nvPr>
        </p:nvSpPr>
        <p:spPr/>
        <p:txBody>
          <a:bodyPr/>
          <a:lstStyle/>
          <a:p>
            <a:fld id="{7398649E-3C86-429C-9B8C-BFC1E758CED3}" type="slidenum">
              <a:rPr lang="uk-UA" smtClean="0"/>
              <a:pPr/>
              <a:t>21</a:t>
            </a:fld>
            <a:endParaRPr lang="uk-UA"/>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uk-UA" dirty="0" smtClean="0"/>
              <a:t>Справжньою ж причиною і арешту В. Стуса, і загального погрому 1972 р. було постійне намагання влади винищувати найменші паростки незалежної думки в національній культурі України. </a:t>
            </a:r>
          </a:p>
          <a:p>
            <a:endParaRPr lang="uk-UA" dirty="0" smtClean="0"/>
          </a:p>
          <a:p>
            <a:r>
              <a:rPr lang="uk-UA" dirty="0" smtClean="0"/>
              <a:t>Осмисливши масштаб розправи над інтелігенцією, Василь Стус написав у концтаборі в 1975 році статтю «Я обвинувачую», в якій звинувачує КДБ «у свідомій фальсифікації з метою приховання справжніх злочинів та прилюдної дискредитації людей, репресованих за їхні переконання». «Я обвинувачую КДБ, – писав В. Стус, – як організацію відверто шовіністичну й антиукраїнську, тому, що вона зробила мій народ і без'язиким і безголосим. Судові процеси 1972-73 років на Україні – це суди над людською думкою... над проявами синівської любові до свого народу “.</a:t>
            </a:r>
          </a:p>
          <a:p>
            <a:endParaRPr lang="uk-UA" dirty="0" smtClean="0"/>
          </a:p>
          <a:p>
            <a:endParaRPr lang="uk-UA" dirty="0"/>
          </a:p>
        </p:txBody>
      </p:sp>
      <p:sp>
        <p:nvSpPr>
          <p:cNvPr id="4" name="Номер слайда 3"/>
          <p:cNvSpPr>
            <a:spLocks noGrp="1"/>
          </p:cNvSpPr>
          <p:nvPr>
            <p:ph type="sldNum" sz="quarter" idx="10"/>
          </p:nvPr>
        </p:nvSpPr>
        <p:spPr/>
        <p:txBody>
          <a:bodyPr/>
          <a:lstStyle/>
          <a:p>
            <a:fld id="{7398649E-3C86-429C-9B8C-BFC1E758CED3}" type="slidenum">
              <a:rPr lang="uk-UA" smtClean="0"/>
              <a:pPr/>
              <a:t>22</a:t>
            </a:fld>
            <a:endParaRPr lang="uk-UA"/>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lnSpcReduction="10000"/>
          </a:bodyPr>
          <a:lstStyle/>
          <a:p>
            <a:r>
              <a:rPr lang="uk-UA" dirty="0" smtClean="0"/>
              <a:t>Восени 1975 року Стус ледве не загинув унаслідок пориву виразки шлунку. Більшість віршів, що Стус написав у концтаборі, вилучались і знищувались, лише деякі потрапляли через листи до дружини. Саме ці поезії склали основу четвертої збірки поезій.</a:t>
            </a:r>
          </a:p>
          <a:p>
            <a:endParaRPr lang="uk-UA" dirty="0" smtClean="0"/>
          </a:p>
          <a:p>
            <a:r>
              <a:rPr lang="uk-UA" sz="1200" i="1" kern="1200" dirty="0" smtClean="0">
                <a:solidFill>
                  <a:schemeClr val="tx1"/>
                </a:solidFill>
                <a:latin typeface="+mn-lt"/>
                <a:ea typeface="+mn-ea"/>
                <a:cs typeface="+mn-cs"/>
              </a:rPr>
              <a:t>Не може жити спокійно та людина, яка знаходиться далеко від рідної землі, та ще й не зі своєї волі. Василь Стус знову і знову згадує Україну, де  «галактичний Київ бронзовіє у мерехтінні найдорожчих лиць». Він прагне опинитися серед своїх друзів, близьких, яких він залишив на рідній землі і яких дуже хоче побачити, </a:t>
            </a:r>
            <a:r>
              <a:rPr lang="uk-UA" sz="1200" i="1" kern="1200" dirty="0" err="1" smtClean="0">
                <a:solidFill>
                  <a:schemeClr val="tx1"/>
                </a:solidFill>
                <a:latin typeface="+mn-lt"/>
                <a:ea typeface="+mn-ea"/>
                <a:cs typeface="+mn-cs"/>
              </a:rPr>
              <a:t>побачити</a:t>
            </a:r>
            <a:r>
              <a:rPr lang="uk-UA" sz="1200" i="1" kern="1200" dirty="0" smtClean="0">
                <a:solidFill>
                  <a:schemeClr val="tx1"/>
                </a:solidFill>
                <a:latin typeface="+mn-lt"/>
                <a:ea typeface="+mn-ea"/>
                <a:cs typeface="+mn-cs"/>
              </a:rPr>
              <a:t> зараз, побачити будь-що:</a:t>
            </a:r>
          </a:p>
          <a:p>
            <a:r>
              <a:rPr lang="uk-UA" sz="1200" i="1" kern="1200" dirty="0" smtClean="0">
                <a:solidFill>
                  <a:schemeClr val="tx1"/>
                </a:solidFill>
                <a:latin typeface="+mn-lt"/>
                <a:ea typeface="+mn-ea"/>
                <a:cs typeface="+mn-cs"/>
              </a:rPr>
              <a:t>        </a:t>
            </a:r>
            <a:r>
              <a:rPr lang="uk-UA" sz="1200" b="1" i="1" kern="1200" dirty="0" smtClean="0">
                <a:solidFill>
                  <a:schemeClr val="tx1"/>
                </a:solidFill>
                <a:latin typeface="+mn-lt"/>
                <a:ea typeface="+mn-ea"/>
                <a:cs typeface="+mn-cs"/>
              </a:rPr>
              <a:t>пісня        -    </a:t>
            </a:r>
            <a:r>
              <a:rPr lang="uk-UA" sz="1200" b="1" i="1" kern="1200" dirty="0" err="1" smtClean="0">
                <a:solidFill>
                  <a:schemeClr val="tx1"/>
                </a:solidFill>
                <a:latin typeface="+mn-lt"/>
                <a:ea typeface="+mn-ea"/>
                <a:cs typeface="+mn-cs"/>
              </a:rPr>
              <a:t>“Скучив</a:t>
            </a:r>
            <a:r>
              <a:rPr lang="uk-UA" sz="1200" b="1" i="1" kern="1200" dirty="0" smtClean="0">
                <a:solidFill>
                  <a:schemeClr val="tx1"/>
                </a:solidFill>
                <a:latin typeface="+mn-lt"/>
                <a:ea typeface="+mn-ea"/>
                <a:cs typeface="+mn-cs"/>
              </a:rPr>
              <a:t> за степом, скучив за лугом. “</a:t>
            </a:r>
          </a:p>
          <a:p>
            <a:endParaRPr lang="uk-UA" b="1" dirty="0" smtClean="0"/>
          </a:p>
          <a:p>
            <a:r>
              <a:rPr lang="uk-UA" b="0" dirty="0" smtClean="0"/>
              <a:t>По закінчення строку в концтаборі Стуса у 1977 році вислали в Матросове Магаданської області, де він працював на золотих копальнях. 20 серпня 1977року зі Стусом стався нещасний випадок(перелом </a:t>
            </a:r>
            <a:r>
              <a:rPr lang="uk-UA" dirty="0" smtClean="0"/>
              <a:t>ступенів), після чого він потрапив на два місяці до лікарні, де йому створили нестерпні умови. Зникло багато його рукописів і книг.</a:t>
            </a:r>
          </a:p>
          <a:p>
            <a:endParaRPr lang="uk-UA" dirty="0" smtClean="0"/>
          </a:p>
          <a:p>
            <a:endParaRPr lang="uk-UA" dirty="0" smtClean="0"/>
          </a:p>
          <a:p>
            <a:endParaRPr lang="uk-UA" dirty="0" smtClean="0"/>
          </a:p>
          <a:p>
            <a:r>
              <a:rPr lang="uk-UA" dirty="0" smtClean="0"/>
              <a:t>У 1978 році приїздить у Донецьк на похорон батька. Стуса прийнято до </a:t>
            </a:r>
            <a:r>
              <a:rPr lang="en-US" dirty="0" smtClean="0"/>
              <a:t>PEN-</a:t>
            </a:r>
            <a:r>
              <a:rPr lang="uk-UA" dirty="0" smtClean="0"/>
              <a:t>клуб – міжнародне об’єднання письменників.</a:t>
            </a:r>
          </a:p>
          <a:p>
            <a:endParaRPr lang="uk-UA" dirty="0" smtClean="0"/>
          </a:p>
          <a:p>
            <a:endParaRPr lang="uk-UA" dirty="0" smtClean="0"/>
          </a:p>
        </p:txBody>
      </p:sp>
      <p:sp>
        <p:nvSpPr>
          <p:cNvPr id="4" name="Номер слайда 3"/>
          <p:cNvSpPr>
            <a:spLocks noGrp="1"/>
          </p:cNvSpPr>
          <p:nvPr>
            <p:ph type="sldNum" sz="quarter" idx="10"/>
          </p:nvPr>
        </p:nvSpPr>
        <p:spPr/>
        <p:txBody>
          <a:bodyPr/>
          <a:lstStyle/>
          <a:p>
            <a:fld id="{7398649E-3C86-429C-9B8C-BFC1E758CED3}" type="slidenum">
              <a:rPr lang="uk-UA" smtClean="0"/>
              <a:pPr/>
              <a:t>23</a:t>
            </a:fld>
            <a:endParaRPr lang="uk-UA"/>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uk-UA" dirty="0" smtClean="0"/>
              <a:t>Відбувши покарання, у 1979 році</a:t>
            </a:r>
            <a:r>
              <a:rPr lang="uk-UA" baseline="0" dirty="0" smtClean="0"/>
              <a:t> В.Стус повертається до Києва. Роки неволі не зломили його. Правий був начальник зони, який дав таку характеристику поету: “ </a:t>
            </a:r>
            <a:r>
              <a:rPr lang="uk-UA" baseline="0" dirty="0" err="1" smtClean="0"/>
              <a:t>Осужденный</a:t>
            </a:r>
            <a:r>
              <a:rPr lang="uk-UA" baseline="0" dirty="0" smtClean="0"/>
              <a:t> Стус на путь </a:t>
            </a:r>
            <a:r>
              <a:rPr lang="uk-UA" baseline="0" dirty="0" err="1" smtClean="0"/>
              <a:t>исправления</a:t>
            </a:r>
            <a:r>
              <a:rPr lang="uk-UA" baseline="0" dirty="0" smtClean="0"/>
              <a:t> не </a:t>
            </a:r>
            <a:r>
              <a:rPr lang="uk-UA" baseline="0" dirty="0" err="1" smtClean="0"/>
              <a:t>встал</a:t>
            </a:r>
            <a:r>
              <a:rPr lang="uk-UA" baseline="0" dirty="0" smtClean="0"/>
              <a:t> “. Київ зустрів його задушливою атмосферою. “ Нестерпна рідна чужина “ жила малим і прихованим життям. Під пильним наглядом люди хотіли бути непримітними.</a:t>
            </a:r>
          </a:p>
          <a:p>
            <a:r>
              <a:rPr lang="uk-UA" baseline="0" dirty="0" smtClean="0"/>
              <a:t>Але свою благородну гуманістичну діяльність Стус продовжує попри всі погрози та умовляння. Працюючи в ливарному цеху заводу ім. Паризької Комуни, на конвеєрі Київського взуттєвого об'єднання </a:t>
            </a:r>
            <a:r>
              <a:rPr lang="uk-UA" baseline="0" dirty="0" err="1" smtClean="0"/>
              <a:t>“Спорт”</a:t>
            </a:r>
            <a:r>
              <a:rPr lang="uk-UA" baseline="0" dirty="0" smtClean="0"/>
              <a:t>, веде енергійну громадську і літературну діяльність, бореться за національне визволення народу, за права людини. вступає до Української Гельсінської Спілки (група українських правозахисників). Усього вісім недовгих місяців судилося побути Василеві на волі, в колі сім</a:t>
            </a:r>
            <a:r>
              <a:rPr lang="en-US" baseline="0" dirty="0" smtClean="0"/>
              <a:t>’</a:t>
            </a:r>
            <a:r>
              <a:rPr lang="uk-UA" baseline="0" dirty="0" smtClean="0"/>
              <a:t>ї, друзів. Тодішня влада розуміла яку небезпеку для неї становить спілкування такої сильної, героїчної і талановитої особистості безпосередньо з народом України, тому було зроблено все, щоб ізолювати поета надовго.</a:t>
            </a:r>
            <a:endParaRPr lang="uk-UA" dirty="0"/>
          </a:p>
        </p:txBody>
      </p:sp>
      <p:sp>
        <p:nvSpPr>
          <p:cNvPr id="4" name="Номер слайда 3"/>
          <p:cNvSpPr>
            <a:spLocks noGrp="1"/>
          </p:cNvSpPr>
          <p:nvPr>
            <p:ph type="sldNum" sz="quarter" idx="10"/>
          </p:nvPr>
        </p:nvSpPr>
        <p:spPr/>
        <p:txBody>
          <a:bodyPr/>
          <a:lstStyle/>
          <a:p>
            <a:fld id="{7398649E-3C86-429C-9B8C-BFC1E758CED3}" type="slidenum">
              <a:rPr lang="uk-UA" smtClean="0"/>
              <a:pPr/>
              <a:t>24</a:t>
            </a:fld>
            <a:endParaRPr lang="uk-UA"/>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uk-UA" baseline="0" dirty="0" smtClean="0"/>
              <a:t>Помер Василь Стус 4 вересня 1985 року в карцерній камері №3 під час  сухої голодовки (не пив навіть води) на знак протесту проти брехливого доносу наглядача Руденка, за яким його й посадили до карцеру. Йдучи туди, він сказав товаришам: “ Я оголошую голодовку до кінця “ і дотримав слова. Йому було 47 років, 21 з яких провів у тюрмах.</a:t>
            </a:r>
          </a:p>
          <a:p>
            <a:endParaRPr lang="uk-UA" dirty="0"/>
          </a:p>
        </p:txBody>
      </p:sp>
      <p:sp>
        <p:nvSpPr>
          <p:cNvPr id="4" name="Номер слайда 3"/>
          <p:cNvSpPr>
            <a:spLocks noGrp="1"/>
          </p:cNvSpPr>
          <p:nvPr>
            <p:ph type="sldNum" sz="quarter" idx="10"/>
          </p:nvPr>
        </p:nvSpPr>
        <p:spPr/>
        <p:txBody>
          <a:bodyPr/>
          <a:lstStyle/>
          <a:p>
            <a:fld id="{7398649E-3C86-429C-9B8C-BFC1E758CED3}" type="slidenum">
              <a:rPr lang="uk-UA" smtClean="0"/>
              <a:pPr/>
              <a:t>25</a:t>
            </a:fld>
            <a:endParaRPr lang="uk-UA"/>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uk-UA"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uk-UA" i="1" baseline="0" dirty="0" smtClean="0"/>
              <a:t>  </a:t>
            </a:r>
            <a:r>
              <a:rPr lang="uk-UA" b="1" i="1" baseline="0" dirty="0" smtClean="0"/>
              <a:t>пісня :“ Мов жертва щирості  - життя “</a:t>
            </a:r>
            <a:endParaRPr lang="uk-UA" b="1" i="1" dirty="0" smtClean="0"/>
          </a:p>
          <a:p>
            <a:endParaRPr lang="uk-UA" dirty="0"/>
          </a:p>
        </p:txBody>
      </p:sp>
      <p:sp>
        <p:nvSpPr>
          <p:cNvPr id="4" name="Номер слайда 3"/>
          <p:cNvSpPr>
            <a:spLocks noGrp="1"/>
          </p:cNvSpPr>
          <p:nvPr>
            <p:ph type="sldNum" sz="quarter" idx="10"/>
          </p:nvPr>
        </p:nvSpPr>
        <p:spPr/>
        <p:txBody>
          <a:bodyPr/>
          <a:lstStyle/>
          <a:p>
            <a:fld id="{7398649E-3C86-429C-9B8C-BFC1E758CED3}" type="slidenum">
              <a:rPr lang="uk-UA" smtClean="0"/>
              <a:pPr/>
              <a:t>26</a:t>
            </a:fld>
            <a:endParaRPr lang="uk-UA"/>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uk-UA" b="1" i="1" baseline="0" dirty="0" smtClean="0"/>
              <a:t>пісня :“ Мов жертва щирості  - життя “</a:t>
            </a:r>
            <a:endParaRPr lang="uk-UA" b="1" i="1" dirty="0" smtClean="0"/>
          </a:p>
          <a:p>
            <a:endParaRPr lang="uk-UA" b="1" i="1" dirty="0"/>
          </a:p>
        </p:txBody>
      </p:sp>
      <p:sp>
        <p:nvSpPr>
          <p:cNvPr id="4" name="Номер слайда 3"/>
          <p:cNvSpPr>
            <a:spLocks noGrp="1"/>
          </p:cNvSpPr>
          <p:nvPr>
            <p:ph type="sldNum" sz="quarter" idx="10"/>
          </p:nvPr>
        </p:nvSpPr>
        <p:spPr/>
        <p:txBody>
          <a:bodyPr/>
          <a:lstStyle/>
          <a:p>
            <a:fld id="{7398649E-3C86-429C-9B8C-BFC1E758CED3}" type="slidenum">
              <a:rPr lang="uk-UA" smtClean="0"/>
              <a:pPr/>
              <a:t>27</a:t>
            </a:fld>
            <a:endParaRPr lang="uk-U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uk-UA" dirty="0" smtClean="0"/>
              <a:t>Василь Семенович Стус народився 6 січня 1938 року в селі </a:t>
            </a:r>
            <a:r>
              <a:rPr lang="uk-UA" dirty="0" err="1" smtClean="0"/>
              <a:t>Рахнівка</a:t>
            </a:r>
            <a:r>
              <a:rPr lang="uk-UA" dirty="0" smtClean="0"/>
              <a:t> Гайсинського району на </a:t>
            </a:r>
            <a:r>
              <a:rPr lang="uk-UA" dirty="0" err="1" smtClean="0"/>
              <a:t>Винничині</a:t>
            </a:r>
            <a:r>
              <a:rPr lang="ru-RU" dirty="0" smtClean="0"/>
              <a:t> </a:t>
            </a:r>
            <a:r>
              <a:rPr lang="uk-UA" dirty="0" smtClean="0"/>
              <a:t>в селянській родині</a:t>
            </a:r>
            <a:r>
              <a:rPr lang="ru-RU" dirty="0" smtClean="0"/>
              <a:t> Семена </a:t>
            </a:r>
            <a:r>
              <a:rPr lang="ru-RU" dirty="0" err="1" smtClean="0"/>
              <a:t>Дем'яновича</a:t>
            </a:r>
            <a:r>
              <a:rPr lang="ru-RU" dirty="0" smtClean="0"/>
              <a:t> та </a:t>
            </a:r>
            <a:r>
              <a:rPr lang="ru-RU" dirty="0" err="1" smtClean="0"/>
              <a:t>Їлини</a:t>
            </a:r>
            <a:r>
              <a:rPr lang="ru-RU" dirty="0" smtClean="0"/>
              <a:t> </a:t>
            </a:r>
            <a:r>
              <a:rPr lang="ru-RU" dirty="0" err="1" smtClean="0"/>
              <a:t>Яківни</a:t>
            </a:r>
            <a:r>
              <a:rPr lang="ru-RU" dirty="0" smtClean="0"/>
              <a:t> </a:t>
            </a:r>
            <a:r>
              <a:rPr lang="ru-RU" dirty="0" err="1" smtClean="0"/>
              <a:t>Стусів</a:t>
            </a:r>
            <a:r>
              <a:rPr lang="ru-RU" dirty="0" smtClean="0"/>
              <a:t>. </a:t>
            </a:r>
            <a:r>
              <a:rPr lang="ru-RU" dirty="0" err="1" smtClean="0"/>
              <a:t>Був</a:t>
            </a:r>
            <a:r>
              <a:rPr lang="ru-RU" dirty="0" smtClean="0"/>
              <a:t> четвертою </a:t>
            </a:r>
            <a:r>
              <a:rPr lang="ru-RU" dirty="0" err="1" smtClean="0"/>
              <a:t>дитиною</a:t>
            </a:r>
            <a:r>
              <a:rPr lang="uk-UA" dirty="0" smtClean="0"/>
              <a:t>. </a:t>
            </a:r>
            <a:endParaRPr lang="uk-UA" dirty="0"/>
          </a:p>
        </p:txBody>
      </p:sp>
      <p:sp>
        <p:nvSpPr>
          <p:cNvPr id="4" name="Номер слайда 3"/>
          <p:cNvSpPr>
            <a:spLocks noGrp="1"/>
          </p:cNvSpPr>
          <p:nvPr>
            <p:ph type="sldNum" sz="quarter" idx="10"/>
          </p:nvPr>
        </p:nvSpPr>
        <p:spPr/>
        <p:txBody>
          <a:bodyPr/>
          <a:lstStyle/>
          <a:p>
            <a:fld id="{7398649E-3C86-429C-9B8C-BFC1E758CED3}" type="slidenum">
              <a:rPr lang="uk-UA" smtClean="0"/>
              <a:pPr/>
              <a:t>3</a:t>
            </a:fld>
            <a:endParaRPr lang="uk-U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uk-UA" dirty="0" smtClean="0"/>
              <a:t>Дитинство,</a:t>
            </a:r>
            <a:r>
              <a:rPr lang="uk-UA" baseline="0" dirty="0" smtClean="0"/>
              <a:t> яке сам він назвав “ гарним ”, проходило в атмосфері добра та любові. А ще – народній пісні. Василь Стус згадував: ” Перші уроки поезії – мамині. Знала багато пісень і вміла дуже інтимно їх співати… найбільший слід на душі – од маминої колискової “ Ой </a:t>
            </a:r>
            <a:r>
              <a:rPr lang="uk-UA" baseline="0" dirty="0" err="1" smtClean="0"/>
              <a:t>люлі</a:t>
            </a:r>
            <a:r>
              <a:rPr lang="uk-UA" baseline="0" dirty="0" smtClean="0"/>
              <a:t> </a:t>
            </a:r>
            <a:r>
              <a:rPr lang="uk-UA" baseline="0" dirty="0" err="1" smtClean="0"/>
              <a:t>люлі</a:t>
            </a:r>
            <a:r>
              <a:rPr lang="uk-UA" baseline="0" dirty="0" smtClean="0"/>
              <a:t> моя дитино ”. Шевченко над колискою. – це не забувається.</a:t>
            </a:r>
            <a:endParaRPr lang="uk-UA" dirty="0" smtClean="0"/>
          </a:p>
          <a:p>
            <a:endParaRPr lang="uk-UA" dirty="0"/>
          </a:p>
        </p:txBody>
      </p:sp>
      <p:sp>
        <p:nvSpPr>
          <p:cNvPr id="4" name="Номер слайда 3"/>
          <p:cNvSpPr>
            <a:spLocks noGrp="1"/>
          </p:cNvSpPr>
          <p:nvPr>
            <p:ph type="sldNum" sz="quarter" idx="10"/>
          </p:nvPr>
        </p:nvSpPr>
        <p:spPr/>
        <p:txBody>
          <a:bodyPr/>
          <a:lstStyle/>
          <a:p>
            <a:fld id="{7398649E-3C86-429C-9B8C-BFC1E758CED3}" type="slidenum">
              <a:rPr lang="uk-UA" smtClean="0"/>
              <a:pPr/>
              <a:t>4</a:t>
            </a:fld>
            <a:endParaRPr lang="uk-U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err="1" smtClean="0"/>
              <a:t>Після</a:t>
            </a:r>
            <a:r>
              <a:rPr lang="ru-RU" dirty="0" smtClean="0"/>
              <a:t> того як </a:t>
            </a:r>
            <a:r>
              <a:rPr lang="ru-RU" dirty="0" err="1" smtClean="0"/>
              <a:t>життя</a:t>
            </a:r>
            <a:r>
              <a:rPr lang="ru-RU" dirty="0" smtClean="0"/>
              <a:t> в </a:t>
            </a:r>
            <a:r>
              <a:rPr lang="ru-RU" dirty="0" err="1" smtClean="0"/>
              <a:t>селі</a:t>
            </a:r>
            <a:r>
              <a:rPr lang="ru-RU" dirty="0" smtClean="0"/>
              <a:t> стало </a:t>
            </a:r>
            <a:r>
              <a:rPr lang="ru-RU" dirty="0" err="1" smtClean="0"/>
              <a:t>нестерпним</a:t>
            </a:r>
            <a:r>
              <a:rPr lang="ru-RU" dirty="0" smtClean="0"/>
              <a:t>  родина </a:t>
            </a:r>
            <a:r>
              <a:rPr lang="ru-RU" dirty="0" err="1" smtClean="0"/>
              <a:t>перебралася</a:t>
            </a:r>
            <a:r>
              <a:rPr lang="ru-RU" dirty="0" smtClean="0"/>
              <a:t> до </a:t>
            </a:r>
            <a:r>
              <a:rPr lang="uk-UA" dirty="0" smtClean="0"/>
              <a:t>міста </a:t>
            </a:r>
            <a:r>
              <a:rPr lang="uk-UA" dirty="0" err="1" smtClean="0"/>
              <a:t>Сталіно</a:t>
            </a:r>
            <a:r>
              <a:rPr lang="uk-UA" dirty="0" smtClean="0"/>
              <a:t> (тепер Донецьк).  Це сталося у 1940 році. </a:t>
            </a:r>
          </a:p>
          <a:p>
            <a:r>
              <a:rPr lang="uk-UA" dirty="0" smtClean="0"/>
              <a:t>Коли хлопчикові виповнилося 6 років, батьки віддали його до школи. Родина жила дуже бідно, не мала житла. Поет згадує:” Коли мені було 9 літ, ми будували хату. Ми пхали тачку, місили глину, робили саман, виводили стіни. Голодний я був, як пес. Пам'ятаю коржі зі жмиху, які пекла мама, а мені від них геть боліла голова.</a:t>
            </a:r>
            <a:endParaRPr lang="uk-UA" dirty="0"/>
          </a:p>
        </p:txBody>
      </p:sp>
      <p:sp>
        <p:nvSpPr>
          <p:cNvPr id="4" name="Номер слайда 3"/>
          <p:cNvSpPr>
            <a:spLocks noGrp="1"/>
          </p:cNvSpPr>
          <p:nvPr>
            <p:ph type="sldNum" sz="quarter" idx="10"/>
          </p:nvPr>
        </p:nvSpPr>
        <p:spPr/>
        <p:txBody>
          <a:bodyPr/>
          <a:lstStyle/>
          <a:p>
            <a:fld id="{7398649E-3C86-429C-9B8C-BFC1E758CED3}" type="slidenum">
              <a:rPr lang="uk-UA" smtClean="0"/>
              <a:pPr/>
              <a:t>5</a:t>
            </a:fld>
            <a:endParaRPr lang="uk-UA"/>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uk-UA" dirty="0" smtClean="0"/>
              <a:t>То був мій 3-4</a:t>
            </a:r>
            <a:r>
              <a:rPr lang="uk-UA" baseline="0" dirty="0" smtClean="0"/>
              <a:t> клас. Тоді, на тій біді, я став добре вчитися. Вже 4 клас скінчив на відмінно -  і до кінця школи мав похвальні грамоти, де в овалах були портрети Леніна і Сталіна. Десь у 4-6 класах я майже весь “ Кобзар ” знав на пам'ять, -  пізніше згадував Стус.</a:t>
            </a:r>
          </a:p>
          <a:p>
            <a:r>
              <a:rPr lang="uk-UA" baseline="0" dirty="0" smtClean="0"/>
              <a:t>Шкільне навчання залишило у Василя безрадісну пам’ять, бо було для нього чужомовне. Та  саме у школі прокинулась потреба віршувати, особливо тоді, коли в старших класах прийшло до юнака перше кохання. Але в батьківській хаті жодних шкільних автографів не збереглося.</a:t>
            </a:r>
          </a:p>
          <a:p>
            <a:endParaRPr lang="uk-UA" dirty="0"/>
          </a:p>
        </p:txBody>
      </p:sp>
      <p:sp>
        <p:nvSpPr>
          <p:cNvPr id="4" name="Номер слайда 3"/>
          <p:cNvSpPr>
            <a:spLocks noGrp="1"/>
          </p:cNvSpPr>
          <p:nvPr>
            <p:ph type="sldNum" sz="quarter" idx="10"/>
          </p:nvPr>
        </p:nvSpPr>
        <p:spPr/>
        <p:txBody>
          <a:bodyPr/>
          <a:lstStyle/>
          <a:p>
            <a:fld id="{7398649E-3C86-429C-9B8C-BFC1E758CED3}" type="slidenum">
              <a:rPr lang="uk-UA" smtClean="0"/>
              <a:pPr/>
              <a:t>6</a:t>
            </a:fld>
            <a:endParaRPr lang="uk-UA"/>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У </a:t>
            </a:r>
            <a:r>
              <a:rPr lang="ru-RU" dirty="0" err="1" smtClean="0"/>
              <a:t>шкільні</a:t>
            </a:r>
            <a:r>
              <a:rPr lang="ru-RU" dirty="0" smtClean="0"/>
              <a:t> роки поет </a:t>
            </a:r>
            <a:r>
              <a:rPr lang="ru-RU" dirty="0" err="1" smtClean="0"/>
              <a:t>знайомиться</a:t>
            </a:r>
            <a:r>
              <a:rPr lang="ru-RU" dirty="0" smtClean="0"/>
              <a:t> </a:t>
            </a:r>
            <a:r>
              <a:rPr lang="ru-RU" dirty="0" err="1" smtClean="0"/>
              <a:t>зі</a:t>
            </a:r>
            <a:r>
              <a:rPr lang="ru-RU" dirty="0" smtClean="0"/>
              <a:t> </a:t>
            </a:r>
            <a:r>
              <a:rPr lang="ru-RU" dirty="0" err="1" smtClean="0"/>
              <a:t>світовою</a:t>
            </a:r>
            <a:r>
              <a:rPr lang="ru-RU" dirty="0" smtClean="0"/>
              <a:t> </a:t>
            </a:r>
            <a:r>
              <a:rPr lang="ru-RU" dirty="0" err="1" smtClean="0"/>
              <a:t>класичною</a:t>
            </a:r>
            <a:r>
              <a:rPr lang="ru-RU" dirty="0" smtClean="0"/>
              <a:t> </a:t>
            </a:r>
            <a:r>
              <a:rPr lang="ru-RU" dirty="0" err="1" smtClean="0"/>
              <a:t>літературою</a:t>
            </a:r>
            <a:r>
              <a:rPr lang="ru-RU" dirty="0" smtClean="0"/>
              <a:t>, </a:t>
            </a:r>
            <a:r>
              <a:rPr lang="ru-RU" dirty="0" err="1" smtClean="0"/>
              <a:t>музикою</a:t>
            </a:r>
            <a:r>
              <a:rPr lang="ru-RU" dirty="0" smtClean="0"/>
              <a:t>… </a:t>
            </a:r>
            <a:r>
              <a:rPr lang="ru-RU" dirty="0" err="1" smtClean="0"/>
              <a:t>Конструює</a:t>
            </a:r>
            <a:r>
              <a:rPr lang="ru-RU" dirty="0" smtClean="0"/>
              <a:t> </a:t>
            </a:r>
            <a:r>
              <a:rPr lang="ru-RU" dirty="0" err="1" smtClean="0"/>
              <a:t>приймач</a:t>
            </a:r>
            <a:r>
              <a:rPr lang="ru-RU" dirty="0" smtClean="0"/>
              <a:t>. </a:t>
            </a:r>
            <a:r>
              <a:rPr lang="ru-RU" dirty="0" err="1" smtClean="0"/>
              <a:t>Багато</a:t>
            </a:r>
            <a:r>
              <a:rPr lang="ru-RU" dirty="0" smtClean="0"/>
              <a:t> </a:t>
            </a:r>
            <a:r>
              <a:rPr lang="ru-RU" dirty="0" err="1" smtClean="0"/>
              <a:t>читає</a:t>
            </a:r>
            <a:r>
              <a:rPr lang="ru-RU" dirty="0" smtClean="0"/>
              <a:t>.</a:t>
            </a:r>
            <a:endParaRPr lang="uk-UA" dirty="0" smtClean="0"/>
          </a:p>
          <a:p>
            <a:r>
              <a:rPr lang="ru-RU" dirty="0" smtClean="0"/>
              <a:t> </a:t>
            </a:r>
            <a:r>
              <a:rPr lang="ru-RU" dirty="0" err="1" smtClean="0"/>
              <a:t>Стус</a:t>
            </a:r>
            <a:r>
              <a:rPr lang="ru-RU" dirty="0" smtClean="0"/>
              <a:t> у </a:t>
            </a:r>
            <a:r>
              <a:rPr lang="ru-RU" dirty="0" err="1" smtClean="0"/>
              <a:t>листі</a:t>
            </a:r>
            <a:r>
              <a:rPr lang="ru-RU" dirty="0" smtClean="0"/>
              <a:t> про </a:t>
            </a:r>
            <a:r>
              <a:rPr lang="ru-RU" dirty="0" err="1" smtClean="0"/>
              <a:t>своє</a:t>
            </a:r>
            <a:r>
              <a:rPr lang="ru-RU" dirty="0" smtClean="0"/>
              <a:t> </a:t>
            </a:r>
            <a:r>
              <a:rPr lang="ru-RU" dirty="0" err="1" smtClean="0"/>
              <a:t>дитинство</a:t>
            </a:r>
            <a:r>
              <a:rPr lang="ru-RU" dirty="0" smtClean="0"/>
              <a:t> </a:t>
            </a:r>
            <a:r>
              <a:rPr lang="ru-RU" dirty="0" err="1" smtClean="0"/>
              <a:t>пише</a:t>
            </a:r>
            <a:r>
              <a:rPr lang="ru-RU" dirty="0" smtClean="0"/>
              <a:t>: „... </a:t>
            </a:r>
            <a:r>
              <a:rPr lang="ru-RU" dirty="0" err="1" smtClean="0"/>
              <a:t>під</a:t>
            </a:r>
            <a:r>
              <a:rPr lang="ru-RU" dirty="0" smtClean="0"/>
              <a:t> час </a:t>
            </a:r>
            <a:r>
              <a:rPr lang="ru-RU" dirty="0" err="1" smtClean="0"/>
              <a:t>канікул</a:t>
            </a:r>
            <a:r>
              <a:rPr lang="ru-RU" dirty="0" smtClean="0"/>
              <a:t> „</a:t>
            </a:r>
            <a:r>
              <a:rPr lang="ru-RU" dirty="0" err="1" smtClean="0"/>
              <a:t>відпочивав</a:t>
            </a:r>
            <a:r>
              <a:rPr lang="ru-RU" dirty="0" smtClean="0"/>
              <a:t>" на </a:t>
            </a:r>
            <a:r>
              <a:rPr lang="ru-RU" dirty="0" err="1" smtClean="0"/>
              <a:t>залізниці</a:t>
            </a:r>
            <a:r>
              <a:rPr lang="ru-RU" dirty="0" smtClean="0"/>
              <a:t>, де </a:t>
            </a:r>
            <a:r>
              <a:rPr lang="ru-RU" dirty="0" err="1" smtClean="0"/>
              <a:t>міняв</a:t>
            </a:r>
            <a:r>
              <a:rPr lang="ru-RU" dirty="0" smtClean="0"/>
              <a:t> </a:t>
            </a:r>
            <a:r>
              <a:rPr lang="ru-RU" dirty="0" err="1" smtClean="0"/>
              <a:t>шпали</a:t>
            </a:r>
            <a:r>
              <a:rPr lang="ru-RU" dirty="0" smtClean="0"/>
              <a:t>, рейки, бив „</a:t>
            </a:r>
            <a:r>
              <a:rPr lang="ru-RU" dirty="0" err="1" smtClean="0"/>
              <a:t>костилі</a:t>
            </a:r>
            <a:r>
              <a:rPr lang="ru-RU" dirty="0" smtClean="0"/>
              <a:t>", </a:t>
            </a:r>
            <a:r>
              <a:rPr lang="ru-RU" dirty="0" err="1" smtClean="0"/>
              <a:t>вантажив</a:t>
            </a:r>
            <a:r>
              <a:rPr lang="ru-RU" dirty="0" smtClean="0"/>
              <a:t> </a:t>
            </a:r>
            <a:r>
              <a:rPr lang="ru-RU" dirty="0" err="1" smtClean="0"/>
              <a:t>рінь</a:t>
            </a:r>
            <a:r>
              <a:rPr lang="ru-RU" dirty="0" smtClean="0"/>
              <a:t> (</a:t>
            </a:r>
            <a:r>
              <a:rPr lang="ru-RU" dirty="0" err="1" smtClean="0"/>
              <a:t>щебінь</a:t>
            </a:r>
            <a:r>
              <a:rPr lang="ru-RU" dirty="0" smtClean="0"/>
              <a:t>). </a:t>
            </a:r>
            <a:r>
              <a:rPr lang="ru-RU" dirty="0" err="1" smtClean="0"/>
              <a:t>Нароблявся</a:t>
            </a:r>
            <a:r>
              <a:rPr lang="ru-RU" dirty="0" smtClean="0"/>
              <a:t> – мало не падав. А </a:t>
            </a:r>
            <a:r>
              <a:rPr lang="ru-RU" dirty="0" err="1" smtClean="0"/>
              <a:t>проте</a:t>
            </a:r>
            <a:r>
              <a:rPr lang="ru-RU" dirty="0" smtClean="0"/>
              <a:t> 400-500 </a:t>
            </a:r>
            <a:r>
              <a:rPr lang="ru-RU" dirty="0" err="1" smtClean="0"/>
              <a:t>крб</a:t>
            </a:r>
            <a:r>
              <a:rPr lang="ru-RU" dirty="0" smtClean="0"/>
              <a:t>. </a:t>
            </a:r>
            <a:r>
              <a:rPr lang="ru-RU" dirty="0" err="1" smtClean="0"/>
              <a:t>старими</a:t>
            </a:r>
            <a:r>
              <a:rPr lang="ru-RU" dirty="0" smtClean="0"/>
              <a:t> </a:t>
            </a:r>
            <a:r>
              <a:rPr lang="ru-RU" dirty="0" err="1" smtClean="0"/>
              <a:t>грішми</a:t>
            </a:r>
            <a:r>
              <a:rPr lang="ru-RU" dirty="0" smtClean="0"/>
              <a:t> до </a:t>
            </a:r>
            <a:r>
              <a:rPr lang="ru-RU" dirty="0" err="1" smtClean="0"/>
              <a:t>татових</a:t>
            </a:r>
            <a:r>
              <a:rPr lang="ru-RU" dirty="0" smtClean="0"/>
              <a:t> 600-700 </a:t>
            </a:r>
            <a:r>
              <a:rPr lang="ru-RU" dirty="0" err="1" smtClean="0"/>
              <a:t>щось</a:t>
            </a:r>
            <a:r>
              <a:rPr lang="ru-RU" dirty="0" smtClean="0"/>
              <a:t> </a:t>
            </a:r>
            <a:r>
              <a:rPr lang="ru-RU" dirty="0" err="1" smtClean="0"/>
              <a:t>і</a:t>
            </a:r>
            <a:r>
              <a:rPr lang="ru-RU" dirty="0" smtClean="0"/>
              <a:t> </a:t>
            </a:r>
            <a:r>
              <a:rPr lang="ru-RU" dirty="0" err="1" smtClean="0"/>
              <a:t>важило</a:t>
            </a:r>
            <a:r>
              <a:rPr lang="ru-RU" dirty="0" smtClean="0"/>
              <a:t>, все </a:t>
            </a:r>
            <a:r>
              <a:rPr lang="ru-RU" dirty="0" err="1" smtClean="0"/>
              <a:t>якась</a:t>
            </a:r>
            <a:r>
              <a:rPr lang="ru-RU" dirty="0" smtClean="0"/>
              <a:t> </a:t>
            </a:r>
            <a:r>
              <a:rPr lang="ru-RU" dirty="0" err="1" smtClean="0"/>
              <a:t>допомога</a:t>
            </a:r>
            <a:r>
              <a:rPr lang="ru-RU" dirty="0" smtClean="0"/>
              <a:t>".</a:t>
            </a:r>
            <a:endParaRPr lang="uk-UA" dirty="0" smtClean="0"/>
          </a:p>
          <a:p>
            <a:endParaRPr lang="uk-UA" dirty="0" smtClean="0"/>
          </a:p>
        </p:txBody>
      </p:sp>
      <p:sp>
        <p:nvSpPr>
          <p:cNvPr id="4" name="Номер слайда 3"/>
          <p:cNvSpPr>
            <a:spLocks noGrp="1"/>
          </p:cNvSpPr>
          <p:nvPr>
            <p:ph type="sldNum" sz="quarter" idx="10"/>
          </p:nvPr>
        </p:nvSpPr>
        <p:spPr/>
        <p:txBody>
          <a:bodyPr/>
          <a:lstStyle/>
          <a:p>
            <a:fld id="{7398649E-3C86-429C-9B8C-BFC1E758CED3}" type="slidenum">
              <a:rPr lang="uk-UA" smtClean="0"/>
              <a:pPr/>
              <a:t>7</a:t>
            </a:fld>
            <a:endParaRPr lang="uk-UA"/>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uk-UA" dirty="0" smtClean="0"/>
              <a:t>У 1954 році Василь Стус робить спробу вступити на факультет журналістики Київського університету. Проте там його навіть не допускають до вступних іспитів. Малий, кажуть, треба рік зачекати, бо 16-ти річних не приймають.</a:t>
            </a:r>
          </a:p>
          <a:p>
            <a:pPr marL="0" marR="0" indent="0" algn="l" defTabSz="914400" rtl="0" eaLnBrk="1" fontAlgn="auto" latinLnBrk="0" hangingPunct="1">
              <a:lnSpc>
                <a:spcPct val="100000"/>
              </a:lnSpc>
              <a:spcBef>
                <a:spcPts val="0"/>
              </a:spcBef>
              <a:spcAft>
                <a:spcPts val="0"/>
              </a:spcAft>
              <a:buClrTx/>
              <a:buSzTx/>
              <a:buFontTx/>
              <a:buNone/>
              <a:tabLst/>
              <a:defRPr/>
            </a:pPr>
            <a:r>
              <a:rPr lang="uk-UA" dirty="0" smtClean="0"/>
              <a:t>Аби не втрачати рік, Василь здає документи на історико-філологічний факультет Сталінського педінституту.</a:t>
            </a:r>
          </a:p>
          <a:p>
            <a:endParaRPr lang="uk-UA" dirty="0"/>
          </a:p>
        </p:txBody>
      </p:sp>
      <p:sp>
        <p:nvSpPr>
          <p:cNvPr id="4" name="Номер слайда 3"/>
          <p:cNvSpPr>
            <a:spLocks noGrp="1"/>
          </p:cNvSpPr>
          <p:nvPr>
            <p:ph type="sldNum" sz="quarter" idx="10"/>
          </p:nvPr>
        </p:nvSpPr>
        <p:spPr/>
        <p:txBody>
          <a:bodyPr/>
          <a:lstStyle/>
          <a:p>
            <a:fld id="{7398649E-3C86-429C-9B8C-BFC1E758CED3}" type="slidenum">
              <a:rPr lang="uk-UA" smtClean="0"/>
              <a:pPr/>
              <a:t>8</a:t>
            </a:fld>
            <a:endParaRPr lang="uk-UA"/>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uk-UA" dirty="0" smtClean="0"/>
              <a:t>Це був перший рік, коли навчання в інституті провадилося за університетськими програмами, а що не встигли сформувати програму для нового філологічно-історичного</a:t>
            </a:r>
            <a:r>
              <a:rPr lang="uk-UA" baseline="0" dirty="0" smtClean="0"/>
              <a:t> факультету, то</a:t>
            </a:r>
            <a:r>
              <a:rPr lang="uk-UA" dirty="0" smtClean="0"/>
              <a:t> студентам довелося долати повний курс як для істориків, так і для філологів. Як згадують Василеві одногрупники, більшості ці навантаження давалися непросто. Василь же лише радів ім. Оптимізму додавала й</a:t>
            </a:r>
            <a:r>
              <a:rPr lang="uk-UA" baseline="0" dirty="0" smtClean="0"/>
              <a:t> суспільна “ відлига ”, що розпочалася в країні після смерті Сталіна. Атмосфера загального страху поступово минала, поступаючись несміливим надіям на вільне життя. Особливо важливі ці процеси були для студентів, які вже не мусили зважувати кожне слово, дозволяючи інколи сперечатися на семінарах навіть навколо ідеологічних проблем.</a:t>
            </a:r>
            <a:endParaRPr lang="uk-UA" dirty="0" smtClean="0"/>
          </a:p>
          <a:p>
            <a:r>
              <a:rPr lang="uk-UA" dirty="0" smtClean="0"/>
              <a:t> </a:t>
            </a:r>
            <a:endParaRPr lang="uk-UA" dirty="0"/>
          </a:p>
        </p:txBody>
      </p:sp>
      <p:sp>
        <p:nvSpPr>
          <p:cNvPr id="4" name="Номер слайда 3"/>
          <p:cNvSpPr>
            <a:spLocks noGrp="1"/>
          </p:cNvSpPr>
          <p:nvPr>
            <p:ph type="sldNum" sz="quarter" idx="10"/>
          </p:nvPr>
        </p:nvSpPr>
        <p:spPr/>
        <p:txBody>
          <a:bodyPr/>
          <a:lstStyle/>
          <a:p>
            <a:fld id="{7398649E-3C86-429C-9B8C-BFC1E758CED3}" type="slidenum">
              <a:rPr lang="uk-UA" smtClean="0"/>
              <a:pPr/>
              <a:t>9</a:t>
            </a:fld>
            <a:endParaRPr lang="uk-U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5F54DE01-310E-45F1-B2CB-9EA31B013350}" type="datetimeFigureOut">
              <a:rPr lang="uk-UA" smtClean="0"/>
              <a:pPr/>
              <a:t>25.05.2013</a:t>
            </a:fld>
            <a:endParaRPr lang="uk-UA"/>
          </a:p>
        </p:txBody>
      </p:sp>
      <p:sp>
        <p:nvSpPr>
          <p:cNvPr id="19" name="Нижний колонтитул 18"/>
          <p:cNvSpPr>
            <a:spLocks noGrp="1"/>
          </p:cNvSpPr>
          <p:nvPr>
            <p:ph type="ftr" sz="quarter" idx="11"/>
          </p:nvPr>
        </p:nvSpPr>
        <p:spPr/>
        <p:txBody>
          <a:bodyPr/>
          <a:lstStyle/>
          <a:p>
            <a:endParaRPr lang="uk-UA"/>
          </a:p>
        </p:txBody>
      </p:sp>
      <p:sp>
        <p:nvSpPr>
          <p:cNvPr id="27" name="Номер слайда 26"/>
          <p:cNvSpPr>
            <a:spLocks noGrp="1"/>
          </p:cNvSpPr>
          <p:nvPr>
            <p:ph type="sldNum" sz="quarter" idx="12"/>
          </p:nvPr>
        </p:nvSpPr>
        <p:spPr/>
        <p:txBody>
          <a:bodyPr/>
          <a:lstStyle/>
          <a:p>
            <a:fld id="{DC32A005-6004-441C-9B38-B50336621AFC}" type="slidenum">
              <a:rPr lang="uk-UA" smtClean="0"/>
              <a:pPr/>
              <a:t>‹№›</a:t>
            </a:fld>
            <a:endParaRPr lang="uk-UA"/>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F54DE01-310E-45F1-B2CB-9EA31B013350}" type="datetimeFigureOut">
              <a:rPr lang="uk-UA" smtClean="0"/>
              <a:pPr/>
              <a:t>25.05.2013</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DC32A005-6004-441C-9B38-B50336621AFC}" type="slidenum">
              <a:rPr lang="uk-UA" smtClean="0"/>
              <a:pPr/>
              <a:t>‹№›</a:t>
            </a:fld>
            <a:endParaRPr lang="uk-U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F54DE01-310E-45F1-B2CB-9EA31B013350}" type="datetimeFigureOut">
              <a:rPr lang="uk-UA" smtClean="0"/>
              <a:pPr/>
              <a:t>25.05.2013</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DC32A005-6004-441C-9B38-B50336621AFC}" type="slidenum">
              <a:rPr lang="uk-UA" smtClean="0"/>
              <a:pPr/>
              <a:t>‹№›</a:t>
            </a:fld>
            <a:endParaRPr lang="uk-U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F54DE01-310E-45F1-B2CB-9EA31B013350}" type="datetimeFigureOut">
              <a:rPr lang="uk-UA" smtClean="0"/>
              <a:pPr/>
              <a:t>25.05.2013</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DC32A005-6004-441C-9B38-B50336621AFC}" type="slidenum">
              <a:rPr lang="uk-UA" smtClean="0"/>
              <a:pPr/>
              <a:t>‹№›</a:t>
            </a:fld>
            <a:endParaRPr lang="uk-U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F54DE01-310E-45F1-B2CB-9EA31B013350}" type="datetimeFigureOut">
              <a:rPr lang="uk-UA" smtClean="0"/>
              <a:pPr/>
              <a:t>25.05.2013</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DC32A005-6004-441C-9B38-B50336621AFC}" type="slidenum">
              <a:rPr lang="uk-UA" smtClean="0"/>
              <a:pPr/>
              <a:t>‹№›</a:t>
            </a:fld>
            <a:endParaRPr lang="uk-UA"/>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F54DE01-310E-45F1-B2CB-9EA31B013350}" type="datetimeFigureOut">
              <a:rPr lang="uk-UA" smtClean="0"/>
              <a:pPr/>
              <a:t>25.05.2013</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DC32A005-6004-441C-9B38-B50336621AFC}" type="slidenum">
              <a:rPr lang="uk-UA" smtClean="0"/>
              <a:pPr/>
              <a:t>‹№›</a:t>
            </a:fld>
            <a:endParaRPr lang="uk-U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5F54DE01-310E-45F1-B2CB-9EA31B013350}" type="datetimeFigureOut">
              <a:rPr lang="uk-UA" smtClean="0"/>
              <a:pPr/>
              <a:t>25.05.2013</a:t>
            </a:fld>
            <a:endParaRPr lang="uk-UA"/>
          </a:p>
        </p:txBody>
      </p:sp>
      <p:sp>
        <p:nvSpPr>
          <p:cNvPr id="8" name="Нижний колонтитул 7"/>
          <p:cNvSpPr>
            <a:spLocks noGrp="1"/>
          </p:cNvSpPr>
          <p:nvPr>
            <p:ph type="ftr" sz="quarter" idx="11"/>
          </p:nvPr>
        </p:nvSpPr>
        <p:spPr/>
        <p:txBody>
          <a:bodyPr/>
          <a:lstStyle/>
          <a:p>
            <a:endParaRPr lang="uk-UA"/>
          </a:p>
        </p:txBody>
      </p:sp>
      <p:sp>
        <p:nvSpPr>
          <p:cNvPr id="9" name="Номер слайда 8"/>
          <p:cNvSpPr>
            <a:spLocks noGrp="1"/>
          </p:cNvSpPr>
          <p:nvPr>
            <p:ph type="sldNum" sz="quarter" idx="12"/>
          </p:nvPr>
        </p:nvSpPr>
        <p:spPr/>
        <p:txBody>
          <a:bodyPr/>
          <a:lstStyle/>
          <a:p>
            <a:fld id="{DC32A005-6004-441C-9B38-B50336621AFC}" type="slidenum">
              <a:rPr lang="uk-UA" smtClean="0"/>
              <a:pPr/>
              <a:t>‹№›</a:t>
            </a:fld>
            <a:endParaRPr lang="uk-U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F54DE01-310E-45F1-B2CB-9EA31B013350}" type="datetimeFigureOut">
              <a:rPr lang="uk-UA" smtClean="0"/>
              <a:pPr/>
              <a:t>25.05.2013</a:t>
            </a:fld>
            <a:endParaRPr lang="uk-UA"/>
          </a:p>
        </p:txBody>
      </p:sp>
      <p:sp>
        <p:nvSpPr>
          <p:cNvPr id="4" name="Нижний колонтитул 3"/>
          <p:cNvSpPr>
            <a:spLocks noGrp="1"/>
          </p:cNvSpPr>
          <p:nvPr>
            <p:ph type="ftr" sz="quarter" idx="11"/>
          </p:nvPr>
        </p:nvSpPr>
        <p:spPr/>
        <p:txBody>
          <a:bodyPr/>
          <a:lstStyle/>
          <a:p>
            <a:endParaRPr lang="uk-UA"/>
          </a:p>
        </p:txBody>
      </p:sp>
      <p:sp>
        <p:nvSpPr>
          <p:cNvPr id="5" name="Номер слайда 4"/>
          <p:cNvSpPr>
            <a:spLocks noGrp="1"/>
          </p:cNvSpPr>
          <p:nvPr>
            <p:ph type="sldNum" sz="quarter" idx="12"/>
          </p:nvPr>
        </p:nvSpPr>
        <p:spPr/>
        <p:txBody>
          <a:bodyPr/>
          <a:lstStyle/>
          <a:p>
            <a:fld id="{DC32A005-6004-441C-9B38-B50336621AFC}" type="slidenum">
              <a:rPr lang="uk-UA" smtClean="0"/>
              <a:pPr/>
              <a:t>‹№›</a:t>
            </a:fld>
            <a:endParaRPr lang="uk-U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F54DE01-310E-45F1-B2CB-9EA31B013350}" type="datetimeFigureOut">
              <a:rPr lang="uk-UA" smtClean="0"/>
              <a:pPr/>
              <a:t>25.05.2013</a:t>
            </a:fld>
            <a:endParaRPr lang="uk-UA"/>
          </a:p>
        </p:txBody>
      </p:sp>
      <p:sp>
        <p:nvSpPr>
          <p:cNvPr id="3" name="Нижний колонтитул 2"/>
          <p:cNvSpPr>
            <a:spLocks noGrp="1"/>
          </p:cNvSpPr>
          <p:nvPr>
            <p:ph type="ftr" sz="quarter" idx="11"/>
          </p:nvPr>
        </p:nvSpPr>
        <p:spPr/>
        <p:txBody>
          <a:bodyPr/>
          <a:lstStyle/>
          <a:p>
            <a:endParaRPr lang="uk-UA"/>
          </a:p>
        </p:txBody>
      </p:sp>
      <p:sp>
        <p:nvSpPr>
          <p:cNvPr id="4" name="Номер слайда 3"/>
          <p:cNvSpPr>
            <a:spLocks noGrp="1"/>
          </p:cNvSpPr>
          <p:nvPr>
            <p:ph type="sldNum" sz="quarter" idx="12"/>
          </p:nvPr>
        </p:nvSpPr>
        <p:spPr/>
        <p:txBody>
          <a:bodyPr/>
          <a:lstStyle/>
          <a:p>
            <a:fld id="{DC32A005-6004-441C-9B38-B50336621AFC}" type="slidenum">
              <a:rPr lang="uk-UA" smtClean="0"/>
              <a:pPr/>
              <a:t>‹№›</a:t>
            </a:fld>
            <a:endParaRPr lang="uk-U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F54DE01-310E-45F1-B2CB-9EA31B013350}" type="datetimeFigureOut">
              <a:rPr lang="uk-UA" smtClean="0"/>
              <a:pPr/>
              <a:t>25.05.2013</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DC32A005-6004-441C-9B38-B50336621AFC}" type="slidenum">
              <a:rPr lang="uk-UA" smtClean="0"/>
              <a:pPr/>
              <a:t>‹№›</a:t>
            </a:fld>
            <a:endParaRPr lang="uk-U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F54DE01-310E-45F1-B2CB-9EA31B013350}" type="datetimeFigureOut">
              <a:rPr lang="uk-UA" smtClean="0"/>
              <a:pPr/>
              <a:t>25.05.2013</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a:xfrm>
            <a:off x="8077200" y="6356350"/>
            <a:ext cx="609600" cy="365125"/>
          </a:xfrm>
        </p:spPr>
        <p:txBody>
          <a:bodyPr/>
          <a:lstStyle/>
          <a:p>
            <a:fld id="{DC32A005-6004-441C-9B38-B50336621AFC}" type="slidenum">
              <a:rPr lang="uk-UA" smtClean="0"/>
              <a:pPr/>
              <a:t>‹№›</a:t>
            </a:fld>
            <a:endParaRPr lang="uk-UA"/>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F54DE01-310E-45F1-B2CB-9EA31B013350}" type="datetimeFigureOut">
              <a:rPr lang="uk-UA" smtClean="0"/>
              <a:pPr/>
              <a:t>25.05.2013</a:t>
            </a:fld>
            <a:endParaRPr lang="uk-UA"/>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uk-UA"/>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DC32A005-6004-441C-9B38-B50336621AFC}" type="slidenum">
              <a:rPr lang="uk-UA" smtClean="0"/>
              <a:pPr/>
              <a:t>‹№›</a:t>
            </a:fld>
            <a:endParaRPr lang="uk-UA"/>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9.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28596" y="428604"/>
            <a:ext cx="7572428" cy="1571636"/>
          </a:xfrm>
        </p:spPr>
        <p:txBody>
          <a:bodyPr>
            <a:normAutofit fontScale="90000"/>
          </a:bodyPr>
          <a:lstStyle/>
          <a:p>
            <a:r>
              <a:rPr lang="ru-RU" dirty="0" smtClean="0"/>
              <a:t> </a:t>
            </a:r>
            <a:r>
              <a:rPr lang="ru-RU" dirty="0" err="1" smtClean="0"/>
              <a:t>Стус</a:t>
            </a:r>
            <a:r>
              <a:rPr lang="ru-RU" dirty="0" smtClean="0"/>
              <a:t> Василь Семенович</a:t>
            </a:r>
            <a:br>
              <a:rPr lang="ru-RU" dirty="0" smtClean="0"/>
            </a:br>
            <a:endParaRPr lang="uk-UA" dirty="0"/>
          </a:p>
        </p:txBody>
      </p:sp>
      <p:sp>
        <p:nvSpPr>
          <p:cNvPr id="3" name="Подзаголовок 2"/>
          <p:cNvSpPr>
            <a:spLocks noGrp="1"/>
          </p:cNvSpPr>
          <p:nvPr>
            <p:ph type="subTitle" idx="1"/>
          </p:nvPr>
        </p:nvSpPr>
        <p:spPr>
          <a:xfrm>
            <a:off x="714348" y="1285860"/>
            <a:ext cx="6572296" cy="500066"/>
          </a:xfrm>
        </p:spPr>
        <p:txBody>
          <a:bodyPr>
            <a:normAutofit/>
          </a:bodyPr>
          <a:lstStyle/>
          <a:p>
            <a:r>
              <a:rPr lang="ru-RU" dirty="0" smtClean="0"/>
              <a:t>(06.01.1938 – 04.09.1985)</a:t>
            </a:r>
            <a:endParaRPr lang="uk-UA" dirty="0" smtClean="0"/>
          </a:p>
          <a:p>
            <a:endParaRPr lang="uk-UA" dirty="0"/>
          </a:p>
        </p:txBody>
      </p:sp>
      <p:pic>
        <p:nvPicPr>
          <p:cNvPr id="13314" name="Picture 2"/>
          <p:cNvPicPr>
            <a:picLocks noChangeAspect="1" noChangeArrowheads="1"/>
          </p:cNvPicPr>
          <p:nvPr/>
        </p:nvPicPr>
        <p:blipFill>
          <a:blip r:embed="rId3" cstate="print"/>
          <a:srcRect/>
          <a:stretch>
            <a:fillRect/>
          </a:stretch>
        </p:blipFill>
        <p:spPr bwMode="auto">
          <a:xfrm>
            <a:off x="1552147" y="1785926"/>
            <a:ext cx="5943600" cy="4457700"/>
          </a:xfrm>
          <a:prstGeom prst="rect">
            <a:avLst/>
          </a:prstGeom>
          <a:noFill/>
          <a:ln w="9525">
            <a:noFill/>
            <a:miter lim="800000"/>
            <a:headEnd/>
            <a:tailEnd/>
          </a:ln>
        </p:spPr>
      </p:pic>
      <p:sp>
        <p:nvSpPr>
          <p:cNvPr id="8" name="Прямоугольник 7"/>
          <p:cNvSpPr/>
          <p:nvPr/>
        </p:nvSpPr>
        <p:spPr>
          <a:xfrm>
            <a:off x="714348" y="3718679"/>
            <a:ext cx="3809599" cy="3139321"/>
          </a:xfrm>
          <a:prstGeom prst="rect">
            <a:avLst/>
          </a:prstGeom>
        </p:spPr>
        <p:txBody>
          <a:bodyPr wrap="square">
            <a:spAutoFit/>
          </a:bodyPr>
          <a:lstStyle/>
          <a:p>
            <a:endParaRPr lang="uk-UA" dirty="0" smtClean="0"/>
          </a:p>
          <a:p>
            <a:endParaRPr lang="uk-UA" dirty="0"/>
          </a:p>
          <a:p>
            <a:endParaRPr lang="uk-UA" dirty="0" smtClean="0"/>
          </a:p>
          <a:p>
            <a:endParaRPr lang="uk-UA" dirty="0"/>
          </a:p>
          <a:p>
            <a:endParaRPr lang="uk-UA" dirty="0" smtClean="0"/>
          </a:p>
          <a:p>
            <a:endParaRPr lang="uk-UA" dirty="0"/>
          </a:p>
          <a:p>
            <a:endParaRPr lang="uk-UA" dirty="0" smtClean="0"/>
          </a:p>
          <a:p>
            <a:endParaRPr lang="uk-UA" dirty="0"/>
          </a:p>
          <a:p>
            <a:endParaRPr lang="uk-UA" dirty="0" smtClean="0"/>
          </a:p>
          <a:p>
            <a:endParaRPr lang="uk-UA" dirty="0"/>
          </a:p>
          <a:p>
            <a:r>
              <a:rPr lang="en-US" dirty="0" smtClean="0"/>
              <a:t>Similar  More sizes</a:t>
            </a:r>
            <a:endParaRPr lang="uk-UA"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714876" y="571480"/>
            <a:ext cx="3971924" cy="5072097"/>
          </a:xfrm>
        </p:spPr>
        <p:txBody>
          <a:bodyPr>
            <a:noAutofit/>
          </a:bodyPr>
          <a:lstStyle/>
          <a:p>
            <a:r>
              <a:rPr lang="uk-UA" sz="3200" b="1" dirty="0" smtClean="0"/>
              <a:t>Меморіальна дошка на будівлі філологічного факультету Донецького національного університету, де навчався В.С. Стус. </a:t>
            </a:r>
            <a:br>
              <a:rPr lang="uk-UA" sz="3200" b="1" dirty="0" smtClean="0"/>
            </a:br>
            <a:r>
              <a:rPr lang="uk-UA" sz="3200" dirty="0" smtClean="0"/>
              <a:t/>
            </a:r>
            <a:br>
              <a:rPr lang="uk-UA" sz="3200" dirty="0" smtClean="0"/>
            </a:br>
            <a:endParaRPr lang="uk-UA" sz="3200" dirty="0"/>
          </a:p>
        </p:txBody>
      </p:sp>
      <p:pic>
        <p:nvPicPr>
          <p:cNvPr id="8194" name="Picture 2"/>
          <p:cNvPicPr>
            <a:picLocks noGrp="1" noChangeAspect="1" noChangeArrowheads="1"/>
          </p:cNvPicPr>
          <p:nvPr>
            <p:ph sz="half" idx="1"/>
          </p:nvPr>
        </p:nvPicPr>
        <p:blipFill>
          <a:blip r:embed="rId3" cstate="print"/>
          <a:srcRect/>
          <a:stretch>
            <a:fillRect/>
          </a:stretch>
        </p:blipFill>
        <p:spPr bwMode="auto">
          <a:xfrm>
            <a:off x="285721" y="1071546"/>
            <a:ext cx="4185285" cy="5577078"/>
          </a:xfrm>
          <a:prstGeom prst="rect">
            <a:avLst/>
          </a:prstGeom>
          <a:noFill/>
          <a:ln w="9525">
            <a:noFill/>
            <a:miter lim="800000"/>
            <a:headEnd/>
            <a:tailEnd/>
          </a:ln>
        </p:spPr>
      </p:pic>
      <p:sp>
        <p:nvSpPr>
          <p:cNvPr id="5" name="Прямоугольник 4"/>
          <p:cNvSpPr/>
          <p:nvPr/>
        </p:nvSpPr>
        <p:spPr>
          <a:xfrm>
            <a:off x="4714876" y="5643577"/>
            <a:ext cx="3506787" cy="830997"/>
          </a:xfrm>
          <a:prstGeom prst="rect">
            <a:avLst/>
          </a:prstGeom>
        </p:spPr>
        <p:txBody>
          <a:bodyPr wrap="square">
            <a:spAutoFit/>
          </a:bodyPr>
          <a:lstStyle/>
          <a:p>
            <a:r>
              <a:rPr lang="uk-UA" sz="2400" b="1" dirty="0" smtClean="0">
                <a:solidFill>
                  <a:srgbClr val="04617B"/>
                </a:solidFill>
                <a:latin typeface="Calibri"/>
                <a:ea typeface="+mj-ea"/>
                <a:cs typeface="+mj-cs"/>
              </a:rPr>
              <a:t>(Донецьк, вулиця Університетська № 24)</a:t>
            </a:r>
            <a:endParaRPr lang="uk-UA" b="1"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00662" y="1357298"/>
            <a:ext cx="3357618" cy="2286016"/>
          </a:xfrm>
        </p:spPr>
        <p:txBody>
          <a:bodyPr>
            <a:normAutofit fontScale="90000"/>
          </a:bodyPr>
          <a:lstStyle/>
          <a:p>
            <a:r>
              <a:rPr lang="uk-UA" sz="4000" b="1" dirty="0" smtClean="0"/>
              <a:t>Василь Стус із батьками після повернення з армії</a:t>
            </a:r>
            <a:r>
              <a:rPr lang="uk-UA" sz="3200" b="1" dirty="0" smtClean="0"/>
              <a:t>. </a:t>
            </a:r>
            <a:endParaRPr lang="uk-UA" sz="3200" b="1" dirty="0"/>
          </a:p>
        </p:txBody>
      </p:sp>
      <p:pic>
        <p:nvPicPr>
          <p:cNvPr id="6146" name="Picture 2"/>
          <p:cNvPicPr>
            <a:picLocks noChangeAspect="1" noChangeArrowheads="1"/>
          </p:cNvPicPr>
          <p:nvPr/>
        </p:nvPicPr>
        <p:blipFill>
          <a:blip r:embed="rId3" cstate="print"/>
          <a:srcRect/>
          <a:stretch>
            <a:fillRect/>
          </a:stretch>
        </p:blipFill>
        <p:spPr bwMode="auto">
          <a:xfrm>
            <a:off x="714348" y="952520"/>
            <a:ext cx="4152900" cy="519112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4" name="Прямоугольник 3"/>
          <p:cNvSpPr/>
          <p:nvPr/>
        </p:nvSpPr>
        <p:spPr>
          <a:xfrm>
            <a:off x="714348" y="6143645"/>
            <a:ext cx="4786314" cy="646331"/>
          </a:xfrm>
          <a:prstGeom prst="rect">
            <a:avLst/>
          </a:prstGeom>
        </p:spPr>
        <p:txBody>
          <a:bodyPr wrap="square">
            <a:spAutoFit/>
          </a:bodyPr>
          <a:lstStyle/>
          <a:p>
            <a:r>
              <a:rPr lang="en-US" dirty="0" smtClean="0"/>
              <a:t>http://news2000.com.ua/ai/6/68/68675/f4-f1-12.jpg</a:t>
            </a:r>
            <a:endParaRPr lang="uk-UA" dirty="0"/>
          </a:p>
        </p:txBody>
      </p:sp>
      <p:sp>
        <p:nvSpPr>
          <p:cNvPr id="5" name="Прямоугольник 4"/>
          <p:cNvSpPr/>
          <p:nvPr/>
        </p:nvSpPr>
        <p:spPr>
          <a:xfrm>
            <a:off x="5143504" y="4500570"/>
            <a:ext cx="2286000" cy="584775"/>
          </a:xfrm>
          <a:prstGeom prst="rect">
            <a:avLst/>
          </a:prstGeom>
        </p:spPr>
        <p:txBody>
          <a:bodyPr>
            <a:spAutoFit/>
          </a:bodyPr>
          <a:lstStyle/>
          <a:p>
            <a:r>
              <a:rPr lang="uk-UA" sz="2000" b="1" dirty="0" smtClean="0">
                <a:solidFill>
                  <a:srgbClr val="04617B"/>
                </a:solidFill>
                <a:latin typeface="Calibri"/>
                <a:ea typeface="+mj-ea"/>
                <a:cs typeface="+mj-cs"/>
              </a:rPr>
              <a:t>Донецьк. 1961 рік</a:t>
            </a:r>
            <a:r>
              <a:rPr lang="uk-UA" sz="3200" b="1" dirty="0" smtClean="0">
                <a:solidFill>
                  <a:srgbClr val="04617B"/>
                </a:solidFill>
                <a:latin typeface="Calibri"/>
                <a:ea typeface="+mj-ea"/>
                <a:cs typeface="+mj-cs"/>
              </a:rPr>
              <a:t>.</a:t>
            </a:r>
            <a:endParaRPr lang="uk-UA" b="1"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6248" y="704087"/>
            <a:ext cx="4476752" cy="3582169"/>
          </a:xfrm>
        </p:spPr>
        <p:txBody>
          <a:bodyPr>
            <a:noAutofit/>
          </a:bodyPr>
          <a:lstStyle/>
          <a:p>
            <a:r>
              <a:rPr lang="ru-RU" sz="3200" b="1" dirty="0" smtClean="0"/>
              <a:t>З </a:t>
            </a:r>
            <a:r>
              <a:rPr lang="ru-RU" sz="3200" b="1" dirty="0" err="1" smtClean="0"/>
              <a:t>грудня</a:t>
            </a:r>
            <a:r>
              <a:rPr lang="ru-RU" sz="3200" b="1" dirty="0" smtClean="0"/>
              <a:t> 1961 р. по </a:t>
            </a:r>
            <a:r>
              <a:rPr lang="ru-RU" sz="3200" b="1" dirty="0" err="1" smtClean="0"/>
              <a:t>червень</a:t>
            </a:r>
            <a:r>
              <a:rPr lang="ru-RU" sz="3200" b="1" dirty="0" smtClean="0"/>
              <a:t> 1963 р., </a:t>
            </a:r>
            <a:br>
              <a:rPr lang="ru-RU" sz="3200" b="1" dirty="0" smtClean="0"/>
            </a:br>
            <a:r>
              <a:rPr lang="ru-RU" sz="3200" b="1" dirty="0" smtClean="0"/>
              <a:t> </a:t>
            </a:r>
            <a:r>
              <a:rPr lang="ru-RU" sz="3200" b="1" dirty="0" err="1" smtClean="0"/>
              <a:t>відразу</a:t>
            </a:r>
            <a:r>
              <a:rPr lang="ru-RU" sz="3200" b="1" dirty="0" smtClean="0"/>
              <a:t> </a:t>
            </a:r>
            <a:r>
              <a:rPr lang="ru-RU" sz="3200" b="1" dirty="0" err="1" smtClean="0"/>
              <a:t>після</a:t>
            </a:r>
            <a:r>
              <a:rPr lang="ru-RU" sz="3200" b="1" dirty="0" smtClean="0"/>
              <a:t> </a:t>
            </a:r>
            <a:r>
              <a:rPr lang="ru-RU" sz="3200" b="1" dirty="0" err="1" smtClean="0"/>
              <a:t>закінчення</a:t>
            </a:r>
            <a:r>
              <a:rPr lang="ru-RU" sz="3200" b="1" dirty="0" smtClean="0"/>
              <a:t> </a:t>
            </a:r>
            <a:r>
              <a:rPr lang="ru-RU" sz="3200" b="1" dirty="0" err="1" smtClean="0"/>
              <a:t>інституту</a:t>
            </a:r>
            <a:r>
              <a:rPr lang="ru-RU" sz="3200" b="1" dirty="0" smtClean="0"/>
              <a:t>,  Василь </a:t>
            </a:r>
            <a:r>
              <a:rPr lang="ru-RU" sz="3200" b="1" dirty="0" err="1" smtClean="0"/>
              <a:t>Стус</a:t>
            </a:r>
            <a:r>
              <a:rPr lang="ru-RU" sz="3200" b="1" dirty="0" smtClean="0"/>
              <a:t> </a:t>
            </a:r>
            <a:r>
              <a:rPr lang="ru-RU" sz="3200" b="1" dirty="0" err="1" smtClean="0"/>
              <a:t>вчителював</a:t>
            </a:r>
            <a:r>
              <a:rPr lang="ru-RU" sz="3200" b="1" dirty="0" smtClean="0"/>
              <a:t> </a:t>
            </a:r>
            <a:r>
              <a:rPr lang="ru-RU" sz="3200" b="1" dirty="0" err="1" smtClean="0"/>
              <a:t>саме</a:t>
            </a:r>
            <a:r>
              <a:rPr lang="ru-RU" sz="3200" b="1" dirty="0" smtClean="0"/>
              <a:t> в </a:t>
            </a:r>
            <a:r>
              <a:rPr lang="ru-RU" sz="3200" b="1" dirty="0" err="1" smtClean="0"/>
              <a:t>школі</a:t>
            </a:r>
            <a:r>
              <a:rPr lang="ru-RU" sz="3200" b="1" dirty="0" smtClean="0"/>
              <a:t> №23 у </a:t>
            </a:r>
            <a:r>
              <a:rPr lang="ru-RU" sz="3200" b="1" dirty="0" err="1" smtClean="0"/>
              <a:t>місті</a:t>
            </a:r>
            <a:r>
              <a:rPr lang="ru-RU" sz="3200" b="1" dirty="0" smtClean="0"/>
              <a:t> </a:t>
            </a:r>
            <a:r>
              <a:rPr lang="ru-RU" sz="3200" b="1" dirty="0" err="1" smtClean="0"/>
              <a:t>Горлівка</a:t>
            </a:r>
            <a:r>
              <a:rPr lang="ru-RU" sz="3200" b="1" dirty="0" smtClean="0"/>
              <a:t> (</a:t>
            </a:r>
            <a:r>
              <a:rPr lang="ru-RU" sz="3200" b="1" dirty="0" err="1" smtClean="0"/>
              <a:t>Донеччина</a:t>
            </a:r>
            <a:r>
              <a:rPr lang="ru-RU" sz="3200" b="1" dirty="0" smtClean="0"/>
              <a:t>). </a:t>
            </a:r>
            <a:endParaRPr lang="uk-UA" sz="3200" b="1" dirty="0"/>
          </a:p>
        </p:txBody>
      </p:sp>
      <p:pic>
        <p:nvPicPr>
          <p:cNvPr id="7170" name="Picture 2"/>
          <p:cNvPicPr>
            <a:picLocks noChangeAspect="1" noChangeArrowheads="1"/>
          </p:cNvPicPr>
          <p:nvPr/>
        </p:nvPicPr>
        <p:blipFill>
          <a:blip r:embed="rId3" cstate="print"/>
          <a:srcRect/>
          <a:stretch>
            <a:fillRect/>
          </a:stretch>
        </p:blipFill>
        <p:spPr bwMode="auto">
          <a:xfrm>
            <a:off x="189292" y="1071546"/>
            <a:ext cx="3857652" cy="5143536"/>
          </a:xfrm>
          <a:prstGeom prst="rect">
            <a:avLst/>
          </a:prstGeom>
          <a:noFill/>
          <a:ln w="9525">
            <a:noFill/>
            <a:miter lim="800000"/>
            <a:headEnd/>
            <a:tailEnd/>
          </a:ln>
        </p:spPr>
      </p:pic>
      <p:sp>
        <p:nvSpPr>
          <p:cNvPr id="4" name="Прямоугольник 3"/>
          <p:cNvSpPr/>
          <p:nvPr/>
        </p:nvSpPr>
        <p:spPr>
          <a:xfrm>
            <a:off x="457200" y="6357937"/>
            <a:ext cx="3369833" cy="369332"/>
          </a:xfrm>
          <a:prstGeom prst="rect">
            <a:avLst/>
          </a:prstGeom>
        </p:spPr>
        <p:txBody>
          <a:bodyPr wrap="none">
            <a:spAutoFit/>
          </a:bodyPr>
          <a:lstStyle/>
          <a:p>
            <a:r>
              <a:rPr lang="en-US" dirty="0" smtClean="0"/>
              <a:t>ukraine-cognita.livejournal.com</a:t>
            </a:r>
            <a:endParaRPr lang="uk-UA"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199" y="0"/>
            <a:ext cx="8686801" cy="1847088"/>
          </a:xfrm>
        </p:spPr>
        <p:txBody>
          <a:bodyPr>
            <a:noAutofit/>
          </a:bodyPr>
          <a:lstStyle/>
          <a:p>
            <a:r>
              <a:rPr lang="uk-UA" sz="3200" b="1" dirty="0" smtClean="0"/>
              <a:t>Привертають увагу оригінальні класні журнали, які заповнював Василь Стус. Він вів українську   мову та літературу у старших класах. </a:t>
            </a:r>
            <a:endParaRPr lang="uk-UA" sz="3200" b="1" dirty="0"/>
          </a:p>
        </p:txBody>
      </p:sp>
      <p:pic>
        <p:nvPicPr>
          <p:cNvPr id="8194" name="Picture 2"/>
          <p:cNvPicPr>
            <a:picLocks noChangeAspect="1" noChangeArrowheads="1"/>
          </p:cNvPicPr>
          <p:nvPr/>
        </p:nvPicPr>
        <p:blipFill>
          <a:blip r:embed="rId3" cstate="print"/>
          <a:srcRect/>
          <a:stretch>
            <a:fillRect/>
          </a:stretch>
        </p:blipFill>
        <p:spPr bwMode="auto">
          <a:xfrm>
            <a:off x="457200" y="1916668"/>
            <a:ext cx="6096000" cy="4572000"/>
          </a:xfrm>
          <a:prstGeom prst="rect">
            <a:avLst/>
          </a:prstGeom>
          <a:ln>
            <a:noFill/>
          </a:ln>
          <a:effectLst>
            <a:softEdge rad="112500"/>
          </a:effectLst>
        </p:spPr>
      </p:pic>
      <p:sp>
        <p:nvSpPr>
          <p:cNvPr id="5" name="Прямоугольник 4"/>
          <p:cNvSpPr/>
          <p:nvPr/>
        </p:nvSpPr>
        <p:spPr>
          <a:xfrm>
            <a:off x="1679123" y="6488668"/>
            <a:ext cx="3369833" cy="369332"/>
          </a:xfrm>
          <a:prstGeom prst="rect">
            <a:avLst/>
          </a:prstGeom>
        </p:spPr>
        <p:txBody>
          <a:bodyPr wrap="none">
            <a:spAutoFit/>
          </a:bodyPr>
          <a:lstStyle/>
          <a:p>
            <a:r>
              <a:rPr lang="en-US" dirty="0" smtClean="0"/>
              <a:t>ukraine-cognita.livejournal.com</a:t>
            </a:r>
            <a:endParaRPr lang="uk-UA" dirty="0"/>
          </a:p>
        </p:txBody>
      </p:sp>
      <p:sp>
        <p:nvSpPr>
          <p:cNvPr id="6" name="Прямоугольник 5"/>
          <p:cNvSpPr/>
          <p:nvPr/>
        </p:nvSpPr>
        <p:spPr>
          <a:xfrm>
            <a:off x="6786579" y="4000504"/>
            <a:ext cx="2143140" cy="2554545"/>
          </a:xfrm>
          <a:prstGeom prst="rect">
            <a:avLst/>
          </a:prstGeom>
        </p:spPr>
        <p:txBody>
          <a:bodyPr wrap="square">
            <a:spAutoFit/>
          </a:bodyPr>
          <a:lstStyle/>
          <a:p>
            <a:pPr lvl="0">
              <a:spcBef>
                <a:spcPct val="0"/>
              </a:spcBef>
            </a:pPr>
            <a:r>
              <a:rPr lang="uk-UA" sz="3200" b="1" dirty="0" smtClean="0">
                <a:solidFill>
                  <a:srgbClr val="04617B"/>
                </a:solidFill>
                <a:latin typeface="Calibri"/>
                <a:ea typeface="+mj-ea"/>
                <a:cs typeface="+mj-cs"/>
              </a:rPr>
              <a:t>Що цікаво, серед оцінок - жодної "5".</a:t>
            </a:r>
            <a:endParaRPr lang="uk-UA" sz="3200" b="1" dirty="0">
              <a:solidFill>
                <a:srgbClr val="04617B"/>
              </a:solidFill>
              <a:latin typeface="Calibri"/>
              <a:ea typeface="+mj-ea"/>
              <a:cs typeface="+mj-c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00042"/>
            <a:ext cx="8229600" cy="1143008"/>
          </a:xfrm>
        </p:spPr>
        <p:txBody>
          <a:bodyPr>
            <a:normAutofit/>
          </a:bodyPr>
          <a:lstStyle/>
          <a:p>
            <a:r>
              <a:rPr lang="ru-RU" sz="3200" b="1" dirty="0" smtClean="0"/>
              <a:t>         </a:t>
            </a:r>
            <a:r>
              <a:rPr lang="ru-RU" sz="3200" b="1" dirty="0" err="1" smtClean="0"/>
              <a:t>Колектив</a:t>
            </a:r>
            <a:r>
              <a:rPr lang="ru-RU" sz="3200" b="1" dirty="0" smtClean="0"/>
              <a:t> </a:t>
            </a:r>
            <a:r>
              <a:rPr lang="ru-RU" sz="3200" b="1" dirty="0" err="1" smtClean="0"/>
              <a:t>Горлівської</a:t>
            </a:r>
            <a:r>
              <a:rPr lang="ru-RU" sz="3200" b="1" dirty="0" smtClean="0"/>
              <a:t> </a:t>
            </a:r>
            <a:r>
              <a:rPr lang="ru-RU" sz="3200" b="1" dirty="0" err="1" smtClean="0"/>
              <a:t>школи</a:t>
            </a:r>
            <a:r>
              <a:rPr lang="ru-RU" sz="3200" b="1" dirty="0" smtClean="0"/>
              <a:t> № 23 </a:t>
            </a:r>
            <a:br>
              <a:rPr lang="ru-RU" sz="3200" b="1" dirty="0" smtClean="0"/>
            </a:br>
            <a:r>
              <a:rPr lang="ru-RU" sz="3200" b="1" dirty="0" smtClean="0"/>
              <a:t>  1 </a:t>
            </a:r>
            <a:r>
              <a:rPr lang="ru-RU" sz="3200" b="1" dirty="0" err="1" smtClean="0"/>
              <a:t>травня</a:t>
            </a:r>
            <a:r>
              <a:rPr lang="ru-RU" sz="3200" b="1" dirty="0" smtClean="0"/>
              <a:t> 1962 року   (</a:t>
            </a:r>
            <a:r>
              <a:rPr lang="ru-RU" sz="3200" b="1" dirty="0" err="1" smtClean="0"/>
              <a:t>Стус</a:t>
            </a:r>
            <a:r>
              <a:rPr lang="ru-RU" sz="3200" b="1" dirty="0" smtClean="0"/>
              <a:t> —у </a:t>
            </a:r>
            <a:r>
              <a:rPr lang="ru-RU" sz="3200" b="1" dirty="0" err="1" smtClean="0"/>
              <a:t>вишиванці</a:t>
            </a:r>
            <a:r>
              <a:rPr lang="ru-RU" sz="3200" b="1" dirty="0" smtClean="0"/>
              <a:t>)</a:t>
            </a:r>
            <a:endParaRPr lang="uk-UA" sz="3200" b="1" dirty="0"/>
          </a:p>
        </p:txBody>
      </p:sp>
      <p:pic>
        <p:nvPicPr>
          <p:cNvPr id="15362" name="Picture 2"/>
          <p:cNvPicPr>
            <a:picLocks noGrp="1" noChangeAspect="1" noChangeArrowheads="1"/>
          </p:cNvPicPr>
          <p:nvPr>
            <p:ph idx="1"/>
          </p:nvPr>
        </p:nvPicPr>
        <p:blipFill>
          <a:blip r:embed="rId3" cstate="print"/>
          <a:srcRect/>
          <a:stretch>
            <a:fillRect/>
          </a:stretch>
        </p:blipFill>
        <p:spPr bwMode="auto">
          <a:xfrm>
            <a:off x="1000100" y="1847088"/>
            <a:ext cx="6881813" cy="4541996"/>
          </a:xfrm>
          <a:prstGeom prst="rect">
            <a:avLst/>
          </a:prstGeom>
          <a:ln>
            <a:noFill/>
          </a:ln>
          <a:effectLst>
            <a:softEdge rad="112500"/>
          </a:effectLst>
        </p:spPr>
      </p:pic>
      <p:sp>
        <p:nvSpPr>
          <p:cNvPr id="5" name="Прямоугольник 4"/>
          <p:cNvSpPr/>
          <p:nvPr/>
        </p:nvSpPr>
        <p:spPr>
          <a:xfrm>
            <a:off x="6143636" y="6286520"/>
            <a:ext cx="1260345" cy="369332"/>
          </a:xfrm>
          <a:prstGeom prst="rect">
            <a:avLst/>
          </a:prstGeom>
        </p:spPr>
        <p:txBody>
          <a:bodyPr wrap="none">
            <a:spAutoFit/>
          </a:bodyPr>
          <a:lstStyle/>
          <a:p>
            <a:r>
              <a:rPr lang="en-US" dirty="0" smtClean="0"/>
              <a:t>day.kiev.ua</a:t>
            </a:r>
            <a:endParaRPr lang="uk-UA"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28604"/>
            <a:ext cx="8229600" cy="1214446"/>
          </a:xfrm>
        </p:spPr>
        <p:txBody>
          <a:bodyPr>
            <a:noAutofit/>
          </a:bodyPr>
          <a:lstStyle/>
          <a:p>
            <a:r>
              <a:rPr lang="ru-RU" sz="3200" b="1" dirty="0" smtClean="0"/>
              <a:t>   </a:t>
            </a:r>
            <a:r>
              <a:rPr lang="ru-RU" sz="3200" b="1" dirty="0" err="1" smtClean="0"/>
              <a:t>Меморіальна</a:t>
            </a:r>
            <a:r>
              <a:rPr lang="ru-RU" sz="3200" b="1" dirty="0" smtClean="0"/>
              <a:t> </a:t>
            </a:r>
            <a:r>
              <a:rPr lang="ru-RU" sz="3200" b="1" dirty="0" err="1" smtClean="0"/>
              <a:t>дошка</a:t>
            </a:r>
            <a:r>
              <a:rPr lang="ru-RU" sz="3200" b="1" dirty="0" smtClean="0"/>
              <a:t> на </a:t>
            </a:r>
            <a:r>
              <a:rPr lang="ru-RU" sz="3200" b="1" dirty="0" err="1" smtClean="0"/>
              <a:t>будинку</a:t>
            </a:r>
            <a:r>
              <a:rPr lang="ru-RU" sz="3200" b="1" dirty="0" smtClean="0"/>
              <a:t>, де жив</a:t>
            </a:r>
            <a:br>
              <a:rPr lang="ru-RU" sz="3200" b="1" dirty="0" smtClean="0"/>
            </a:br>
            <a:r>
              <a:rPr lang="ru-RU" sz="3200" b="1" dirty="0" smtClean="0"/>
              <a:t> В.С. </a:t>
            </a:r>
            <a:r>
              <a:rPr lang="ru-RU" sz="3200" b="1" dirty="0" err="1" smtClean="0"/>
              <a:t>Стус</a:t>
            </a:r>
            <a:r>
              <a:rPr lang="ru-RU" sz="3200" b="1" dirty="0" smtClean="0"/>
              <a:t>. </a:t>
            </a:r>
            <a:r>
              <a:rPr lang="ru-RU" sz="3200" b="1" dirty="0" err="1" smtClean="0"/>
              <a:t>Київ</a:t>
            </a:r>
            <a:r>
              <a:rPr lang="ru-RU" sz="3200" b="1" dirty="0" smtClean="0"/>
              <a:t>. Бульвар </a:t>
            </a:r>
            <a:r>
              <a:rPr lang="ru-RU" sz="3200" b="1" dirty="0" err="1" smtClean="0"/>
              <a:t>Вернадського</a:t>
            </a:r>
            <a:r>
              <a:rPr lang="ru-RU" sz="3200" b="1" dirty="0" smtClean="0"/>
              <a:t> № 61.</a:t>
            </a:r>
            <a:endParaRPr lang="uk-UA" sz="3200" b="1" dirty="0"/>
          </a:p>
        </p:txBody>
      </p:sp>
      <p:pic>
        <p:nvPicPr>
          <p:cNvPr id="3075" name="Picture 3"/>
          <p:cNvPicPr>
            <a:picLocks noGrp="1" noChangeAspect="1" noChangeArrowheads="1"/>
          </p:cNvPicPr>
          <p:nvPr>
            <p:ph sz="half" idx="1"/>
          </p:nvPr>
        </p:nvPicPr>
        <p:blipFill>
          <a:blip r:embed="rId3" cstate="print"/>
          <a:srcRect/>
          <a:stretch>
            <a:fillRect/>
          </a:stretch>
        </p:blipFill>
        <p:spPr bwMode="auto">
          <a:xfrm>
            <a:off x="812807" y="1643050"/>
            <a:ext cx="3327385" cy="4786346"/>
          </a:xfrm>
          <a:prstGeom prst="rect">
            <a:avLst/>
          </a:prstGeom>
          <a:ln>
            <a:noFill/>
          </a:ln>
          <a:effectLst>
            <a:softEdge rad="112500"/>
          </a:effectLst>
        </p:spPr>
      </p:pic>
      <p:pic>
        <p:nvPicPr>
          <p:cNvPr id="1026" name="Picture 2"/>
          <p:cNvPicPr>
            <a:picLocks noGrp="1" noChangeAspect="1" noChangeArrowheads="1"/>
          </p:cNvPicPr>
          <p:nvPr>
            <p:ph sz="half" idx="2"/>
          </p:nvPr>
        </p:nvPicPr>
        <p:blipFill>
          <a:blip r:embed="rId4" cstate="print"/>
          <a:srcRect/>
          <a:stretch>
            <a:fillRect/>
          </a:stretch>
        </p:blipFill>
        <p:spPr bwMode="auto">
          <a:xfrm>
            <a:off x="4397512" y="2357430"/>
            <a:ext cx="4289288" cy="3286148"/>
          </a:xfrm>
          <a:prstGeom prst="rect">
            <a:avLst/>
          </a:prstGeom>
          <a:ln>
            <a:noFill/>
          </a:ln>
          <a:effectLst>
            <a:softEdge rad="112500"/>
          </a:effectLst>
        </p:spPr>
      </p:pic>
      <p:sp>
        <p:nvSpPr>
          <p:cNvPr id="6" name="Прямоугольник 5"/>
          <p:cNvSpPr/>
          <p:nvPr/>
        </p:nvSpPr>
        <p:spPr>
          <a:xfrm>
            <a:off x="4357686" y="5643578"/>
            <a:ext cx="4572000" cy="369332"/>
          </a:xfrm>
          <a:prstGeom prst="rect">
            <a:avLst/>
          </a:prstGeom>
        </p:spPr>
        <p:txBody>
          <a:bodyPr>
            <a:spAutoFit/>
          </a:bodyPr>
          <a:lstStyle/>
          <a:p>
            <a:r>
              <a:rPr lang="en-US" dirty="0" smtClean="0"/>
              <a:t>wikimapia.org/</a:t>
            </a:r>
            <a:r>
              <a:rPr lang="en-US" dirty="0" err="1" smtClean="0"/>
              <a:t>showphoto</a:t>
            </a:r>
            <a:endParaRPr lang="uk-UA"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785794"/>
            <a:ext cx="2465290" cy="3143271"/>
          </a:xfrm>
        </p:spPr>
        <p:txBody>
          <a:bodyPr>
            <a:normAutofit/>
          </a:bodyPr>
          <a:lstStyle/>
          <a:p>
            <a:r>
              <a:rPr lang="ru-RU" sz="3200" dirty="0" smtClean="0"/>
              <a:t>10.12.1965 — </a:t>
            </a:r>
            <a:r>
              <a:rPr lang="ru-RU" sz="3200" dirty="0" err="1" smtClean="0"/>
              <a:t>одруження</a:t>
            </a:r>
            <a:r>
              <a:rPr lang="ru-RU" sz="3200" dirty="0" smtClean="0"/>
              <a:t> </a:t>
            </a:r>
            <a:r>
              <a:rPr lang="ru-RU" sz="3200" dirty="0" err="1" smtClean="0"/>
              <a:t>з</a:t>
            </a:r>
            <a:r>
              <a:rPr lang="ru-RU" sz="3200" dirty="0" smtClean="0"/>
              <a:t> Валентиною </a:t>
            </a:r>
            <a:r>
              <a:rPr lang="ru-RU" sz="3200" dirty="0" err="1" smtClean="0"/>
              <a:t>Попелюх</a:t>
            </a:r>
            <a:r>
              <a:rPr lang="ru-RU" sz="3200" dirty="0" smtClean="0"/>
              <a:t>.</a:t>
            </a:r>
            <a:endParaRPr lang="uk-UA" sz="3200" dirty="0"/>
          </a:p>
        </p:txBody>
      </p:sp>
      <p:pic>
        <p:nvPicPr>
          <p:cNvPr id="5122" name="Picture 2"/>
          <p:cNvPicPr>
            <a:picLocks noGrp="1" noChangeAspect="1" noChangeArrowheads="1"/>
          </p:cNvPicPr>
          <p:nvPr>
            <p:ph type="pic" idx="1"/>
          </p:nvPr>
        </p:nvPicPr>
        <p:blipFill>
          <a:blip r:embed="rId3" cstate="print"/>
          <a:srcRect t="5592" b="5592"/>
          <a:stretch>
            <a:fillRect/>
          </a:stretch>
        </p:blipFill>
        <p:spPr bwMode="auto">
          <a:xfrm rot="420000">
            <a:off x="3237603" y="780607"/>
            <a:ext cx="5180384" cy="441102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5" name="Прямоугольник 4"/>
          <p:cNvSpPr/>
          <p:nvPr/>
        </p:nvSpPr>
        <p:spPr>
          <a:xfrm>
            <a:off x="3929058" y="5715016"/>
            <a:ext cx="4572000" cy="369332"/>
          </a:xfrm>
          <a:prstGeom prst="rect">
            <a:avLst/>
          </a:prstGeom>
        </p:spPr>
        <p:txBody>
          <a:bodyPr>
            <a:spAutoFit/>
          </a:bodyPr>
          <a:lstStyle/>
          <a:p>
            <a:r>
              <a:rPr lang="en-US" dirty="0" smtClean="0"/>
              <a:t>http://www.stus.kiev.ua/vesillaf.files/image0</a:t>
            </a:r>
            <a:endParaRPr lang="uk-UA"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844" y="428604"/>
            <a:ext cx="2857520" cy="5045267"/>
          </a:xfrm>
        </p:spPr>
        <p:txBody>
          <a:bodyPr>
            <a:noAutofit/>
          </a:bodyPr>
          <a:lstStyle/>
          <a:p>
            <a:r>
              <a:rPr lang="ru-RU" sz="3200" dirty="0" smtClean="0"/>
              <a:t/>
            </a:r>
            <a:br>
              <a:rPr lang="ru-RU" sz="3200" dirty="0" smtClean="0"/>
            </a:br>
            <a:r>
              <a:rPr lang="ru-RU" sz="3200" dirty="0" smtClean="0"/>
              <a:t/>
            </a:r>
            <a:br>
              <a:rPr lang="ru-RU" sz="3200" dirty="0" smtClean="0"/>
            </a:br>
            <a:r>
              <a:rPr lang="ru-RU" sz="3200" dirty="0" smtClean="0"/>
              <a:t/>
            </a:r>
            <a:br>
              <a:rPr lang="ru-RU" sz="3200" dirty="0" smtClean="0"/>
            </a:br>
            <a:r>
              <a:rPr lang="ru-RU" sz="3200" dirty="0" smtClean="0"/>
              <a:t/>
            </a:r>
            <a:br>
              <a:rPr lang="ru-RU" sz="3200" dirty="0" smtClean="0"/>
            </a:br>
            <a:r>
              <a:rPr lang="ru-RU" sz="3200" dirty="0" smtClean="0"/>
              <a:t/>
            </a:r>
            <a:br>
              <a:rPr lang="ru-RU" sz="3200" dirty="0" smtClean="0"/>
            </a:br>
            <a:r>
              <a:rPr lang="ru-RU" sz="3200" dirty="0" smtClean="0"/>
              <a:t>Василь </a:t>
            </a:r>
            <a:r>
              <a:rPr lang="ru-RU" sz="3200" dirty="0" err="1" smtClean="0"/>
              <a:t>Стус</a:t>
            </a:r>
            <a:r>
              <a:rPr lang="ru-RU" sz="3200" dirty="0" smtClean="0"/>
              <a:t> </a:t>
            </a:r>
            <a:r>
              <a:rPr lang="ru-RU" sz="3200" dirty="0" err="1" smtClean="0"/>
              <a:t>з</a:t>
            </a:r>
            <a:r>
              <a:rPr lang="ru-RU" sz="3200" dirty="0" smtClean="0"/>
              <a:t> дружиною (</a:t>
            </a:r>
            <a:r>
              <a:rPr lang="ru-RU" sz="3200" dirty="0" err="1" smtClean="0"/>
              <a:t>ліворуч</a:t>
            </a:r>
            <a:r>
              <a:rPr lang="ru-RU" sz="3200" dirty="0" smtClean="0"/>
              <a:t>), </a:t>
            </a:r>
            <a:r>
              <a:rPr lang="ru-RU" sz="3200" dirty="0" err="1" smtClean="0"/>
              <a:t>сином</a:t>
            </a:r>
            <a:r>
              <a:rPr lang="ru-RU" sz="3200" dirty="0" smtClean="0"/>
              <a:t> </a:t>
            </a:r>
            <a:r>
              <a:rPr lang="ru-RU" sz="3200" dirty="0" err="1" smtClean="0"/>
              <a:t>Дмитром</a:t>
            </a:r>
            <a:r>
              <a:rPr lang="ru-RU" sz="3200" dirty="0" smtClean="0"/>
              <a:t>, </a:t>
            </a:r>
            <a:r>
              <a:rPr lang="ru-RU" sz="3200" dirty="0" err="1" smtClean="0"/>
              <a:t>племінницею</a:t>
            </a:r>
            <a:r>
              <a:rPr lang="ru-RU" sz="3200" dirty="0" smtClean="0"/>
              <a:t> </a:t>
            </a:r>
            <a:r>
              <a:rPr lang="ru-RU" sz="3200" dirty="0" err="1" smtClean="0"/>
              <a:t>Тетяною</a:t>
            </a:r>
            <a:r>
              <a:rPr lang="ru-RU" sz="3200" dirty="0" smtClean="0"/>
              <a:t> та сестрою </a:t>
            </a:r>
            <a:r>
              <a:rPr lang="ru-RU" sz="3200" dirty="0" err="1" smtClean="0"/>
              <a:t>Марією</a:t>
            </a:r>
            <a:r>
              <a:rPr lang="ru-RU" sz="3200" dirty="0" smtClean="0"/>
              <a:t>.</a:t>
            </a:r>
            <a:r>
              <a:rPr lang="ru-RU" sz="2400" dirty="0" smtClean="0"/>
              <a:t> </a:t>
            </a:r>
            <a:br>
              <a:rPr lang="ru-RU" sz="2400" dirty="0" smtClean="0"/>
            </a:br>
            <a:endParaRPr lang="uk-UA" sz="3200" dirty="0"/>
          </a:p>
        </p:txBody>
      </p:sp>
      <p:sp>
        <p:nvSpPr>
          <p:cNvPr id="11" name="Текст 10"/>
          <p:cNvSpPr>
            <a:spLocks noGrp="1"/>
          </p:cNvSpPr>
          <p:nvPr>
            <p:ph type="body" sz="half" idx="2"/>
          </p:nvPr>
        </p:nvSpPr>
        <p:spPr>
          <a:xfrm>
            <a:off x="612648" y="5398163"/>
            <a:ext cx="3602162" cy="679122"/>
          </a:xfrm>
        </p:spPr>
        <p:txBody>
          <a:bodyPr>
            <a:noAutofit/>
          </a:bodyPr>
          <a:lstStyle/>
          <a:p>
            <a:r>
              <a:rPr lang="ru-RU" sz="2400" b="1" dirty="0" smtClean="0">
                <a:solidFill>
                  <a:srgbClr val="04617B"/>
                </a:solidFill>
                <a:latin typeface="Calibri"/>
                <a:ea typeface="+mj-ea"/>
                <a:cs typeface="+mj-cs"/>
              </a:rPr>
              <a:t>(Фото </a:t>
            </a:r>
            <a:r>
              <a:rPr lang="ru-RU" sz="2400" b="1" dirty="0" err="1" smtClean="0">
                <a:solidFill>
                  <a:srgbClr val="04617B"/>
                </a:solidFill>
                <a:latin typeface="Calibri"/>
                <a:ea typeface="+mj-ea"/>
                <a:cs typeface="+mj-cs"/>
              </a:rPr>
              <a:t>з</a:t>
            </a:r>
            <a:r>
              <a:rPr lang="ru-RU" sz="2400" b="1" dirty="0" smtClean="0">
                <a:solidFill>
                  <a:srgbClr val="04617B"/>
                </a:solidFill>
                <a:latin typeface="Calibri"/>
                <a:ea typeface="+mj-ea"/>
                <a:cs typeface="+mj-cs"/>
              </a:rPr>
              <a:t> </a:t>
            </a:r>
            <a:r>
              <a:rPr lang="ru-RU" sz="2400" b="1" dirty="0" err="1" smtClean="0">
                <a:solidFill>
                  <a:srgbClr val="04617B"/>
                </a:solidFill>
                <a:latin typeface="Calibri"/>
                <a:ea typeface="+mj-ea"/>
                <a:cs typeface="+mj-cs"/>
              </a:rPr>
              <a:t>сімейного</a:t>
            </a:r>
            <a:r>
              <a:rPr lang="ru-RU" sz="2400" b="1" dirty="0" smtClean="0">
                <a:solidFill>
                  <a:srgbClr val="04617B"/>
                </a:solidFill>
                <a:latin typeface="Calibri"/>
                <a:ea typeface="+mj-ea"/>
                <a:cs typeface="+mj-cs"/>
              </a:rPr>
              <a:t> </a:t>
            </a:r>
            <a:r>
              <a:rPr lang="ru-RU" sz="2400" b="1" dirty="0" err="1" smtClean="0">
                <a:solidFill>
                  <a:srgbClr val="04617B"/>
                </a:solidFill>
                <a:latin typeface="Calibri"/>
                <a:ea typeface="+mj-ea"/>
                <a:cs typeface="+mj-cs"/>
              </a:rPr>
              <a:t>архіву</a:t>
            </a:r>
            <a:r>
              <a:rPr lang="ru-RU" sz="2400" b="1" dirty="0" smtClean="0">
                <a:solidFill>
                  <a:srgbClr val="04617B"/>
                </a:solidFill>
                <a:latin typeface="Calibri"/>
                <a:ea typeface="+mj-ea"/>
                <a:cs typeface="+mj-cs"/>
              </a:rPr>
              <a:t>. 1968 </a:t>
            </a:r>
            <a:r>
              <a:rPr lang="ru-RU" sz="2400" b="1" dirty="0" err="1" smtClean="0">
                <a:solidFill>
                  <a:srgbClr val="04617B"/>
                </a:solidFill>
                <a:latin typeface="Calibri"/>
                <a:ea typeface="+mj-ea"/>
                <a:cs typeface="+mj-cs"/>
              </a:rPr>
              <a:t>рік</a:t>
            </a:r>
            <a:r>
              <a:rPr lang="ru-RU" sz="2400" b="1" dirty="0" smtClean="0">
                <a:solidFill>
                  <a:srgbClr val="04617B"/>
                </a:solidFill>
                <a:latin typeface="Calibri"/>
                <a:ea typeface="+mj-ea"/>
                <a:cs typeface="+mj-cs"/>
              </a:rPr>
              <a:t> .</a:t>
            </a:r>
            <a:r>
              <a:rPr lang="ru-RU" sz="2400" b="1" dirty="0" err="1" smtClean="0">
                <a:solidFill>
                  <a:srgbClr val="04617B"/>
                </a:solidFill>
                <a:latin typeface="Calibri"/>
                <a:ea typeface="+mj-ea"/>
                <a:cs typeface="+mj-cs"/>
              </a:rPr>
              <a:t>Донецьк</a:t>
            </a:r>
            <a:r>
              <a:rPr lang="ru-RU" sz="2400" b="1" dirty="0" smtClean="0">
                <a:solidFill>
                  <a:srgbClr val="04617B"/>
                </a:solidFill>
                <a:latin typeface="Calibri"/>
                <a:ea typeface="+mj-ea"/>
                <a:cs typeface="+mj-cs"/>
              </a:rPr>
              <a:t>)</a:t>
            </a:r>
            <a:endParaRPr lang="uk-UA" sz="2400" b="1" dirty="0"/>
          </a:p>
        </p:txBody>
      </p:sp>
      <p:sp>
        <p:nvSpPr>
          <p:cNvPr id="10" name="Рисунок 9"/>
          <p:cNvSpPr>
            <a:spLocks noGrp="1"/>
          </p:cNvSpPr>
          <p:nvPr>
            <p:ph type="pic" idx="1"/>
          </p:nvPr>
        </p:nvSpPr>
        <p:spPr/>
      </p:sp>
      <p:pic>
        <p:nvPicPr>
          <p:cNvPr id="5122" name="Picture 2"/>
          <p:cNvPicPr>
            <a:picLocks noChangeAspect="1" noChangeArrowheads="1"/>
          </p:cNvPicPr>
          <p:nvPr/>
        </p:nvPicPr>
        <p:blipFill>
          <a:blip r:embed="rId3" cstate="print"/>
          <a:srcRect/>
          <a:stretch>
            <a:fillRect/>
          </a:stretch>
        </p:blipFill>
        <p:spPr bwMode="auto">
          <a:xfrm rot="420000">
            <a:off x="2773746" y="944094"/>
            <a:ext cx="6048375" cy="4100798"/>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4" name="Прямоугольник 3"/>
          <p:cNvSpPr/>
          <p:nvPr/>
        </p:nvSpPr>
        <p:spPr>
          <a:xfrm>
            <a:off x="6500826" y="5822634"/>
            <a:ext cx="1617559" cy="369332"/>
          </a:xfrm>
          <a:prstGeom prst="rect">
            <a:avLst/>
          </a:prstGeom>
        </p:spPr>
        <p:txBody>
          <a:bodyPr wrap="square">
            <a:spAutoFit/>
          </a:bodyPr>
          <a:lstStyle/>
          <a:p>
            <a:r>
              <a:rPr lang="en-US" dirty="0" smtClean="0"/>
              <a:t>anti-crime.org</a:t>
            </a:r>
            <a:endParaRPr lang="uk-UA" dirty="0"/>
          </a:p>
        </p:txBody>
      </p:sp>
      <p:sp>
        <p:nvSpPr>
          <p:cNvPr id="5" name="Прямоугольник 4"/>
          <p:cNvSpPr/>
          <p:nvPr/>
        </p:nvSpPr>
        <p:spPr>
          <a:xfrm>
            <a:off x="4000496" y="4857761"/>
            <a:ext cx="5143504" cy="461665"/>
          </a:xfrm>
          <a:prstGeom prst="rect">
            <a:avLst/>
          </a:prstGeom>
        </p:spPr>
        <p:txBody>
          <a:bodyPr wrap="square">
            <a:spAutoFit/>
          </a:bodyPr>
          <a:lstStyle/>
          <a:p>
            <a:r>
              <a:rPr lang="ru-RU" sz="2400" dirty="0" smtClean="0">
                <a:solidFill>
                  <a:srgbClr val="04617B"/>
                </a:solidFill>
                <a:latin typeface="Calibri"/>
                <a:ea typeface="+mj-ea"/>
                <a:cs typeface="+mj-cs"/>
              </a:rPr>
              <a:t>..</a:t>
            </a:r>
            <a:endParaRPr lang="uk-UA" dirty="0"/>
          </a:p>
        </p:txBody>
      </p:sp>
      <p:pic>
        <p:nvPicPr>
          <p:cNvPr id="12290" name="Picture 2"/>
          <p:cNvPicPr>
            <a:picLocks noChangeAspect="1" noChangeArrowheads="1"/>
          </p:cNvPicPr>
          <p:nvPr/>
        </p:nvPicPr>
        <p:blipFill>
          <a:blip r:embed="rId4"/>
          <a:srcRect/>
          <a:stretch>
            <a:fillRect/>
          </a:stretch>
        </p:blipFill>
        <p:spPr bwMode="auto">
          <a:xfrm>
            <a:off x="4567238" y="3424238"/>
            <a:ext cx="9525" cy="9525"/>
          </a:xfrm>
          <a:prstGeom prst="rect">
            <a:avLst/>
          </a:prstGeom>
          <a:noFill/>
          <a:ln w="9525">
            <a:noFill/>
            <a:miter lim="800000"/>
            <a:headEnd/>
            <a:tailEnd/>
          </a:ln>
        </p:spPr>
      </p:pic>
      <p:pic>
        <p:nvPicPr>
          <p:cNvPr id="12292" name="Picture 4"/>
          <p:cNvPicPr>
            <a:picLocks noChangeAspect="1" noChangeArrowheads="1"/>
          </p:cNvPicPr>
          <p:nvPr/>
        </p:nvPicPr>
        <p:blipFill>
          <a:blip r:embed="rId4"/>
          <a:srcRect/>
          <a:stretch>
            <a:fillRect/>
          </a:stretch>
        </p:blipFill>
        <p:spPr bwMode="auto">
          <a:xfrm>
            <a:off x="4567238" y="3424238"/>
            <a:ext cx="9525" cy="9525"/>
          </a:xfrm>
          <a:prstGeom prst="rect">
            <a:avLst/>
          </a:prstGeom>
          <a:noFill/>
          <a:ln w="9525">
            <a:noFill/>
            <a:miter lim="800000"/>
            <a:headEnd/>
            <a:tailEnd/>
          </a:ln>
        </p:spPr>
      </p:pic>
      <p:pic>
        <p:nvPicPr>
          <p:cNvPr id="12293" name="Picture 5"/>
          <p:cNvPicPr>
            <a:picLocks noChangeAspect="1" noChangeArrowheads="1"/>
          </p:cNvPicPr>
          <p:nvPr/>
        </p:nvPicPr>
        <p:blipFill>
          <a:blip r:embed="rId4"/>
          <a:srcRect/>
          <a:stretch>
            <a:fillRect/>
          </a:stretch>
        </p:blipFill>
        <p:spPr bwMode="auto">
          <a:xfrm>
            <a:off x="4567238" y="3424238"/>
            <a:ext cx="9525" cy="9525"/>
          </a:xfrm>
          <a:prstGeom prst="rect">
            <a:avLst/>
          </a:prstGeom>
          <a:noFill/>
          <a:ln w="9525">
            <a:noFill/>
            <a:miter lim="800000"/>
            <a:headEnd/>
            <a:tailEnd/>
          </a:ln>
        </p:spPr>
      </p:pic>
      <p:pic>
        <p:nvPicPr>
          <p:cNvPr id="12295" name="Picture 7"/>
          <p:cNvPicPr>
            <a:picLocks noChangeAspect="1" noChangeArrowheads="1"/>
          </p:cNvPicPr>
          <p:nvPr/>
        </p:nvPicPr>
        <p:blipFill>
          <a:blip r:embed="rId4"/>
          <a:srcRect/>
          <a:stretch>
            <a:fillRect/>
          </a:stretch>
        </p:blipFill>
        <p:spPr bwMode="auto">
          <a:xfrm>
            <a:off x="4567238" y="3424238"/>
            <a:ext cx="9525" cy="9525"/>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72066" y="714356"/>
            <a:ext cx="3889406" cy="4202700"/>
          </a:xfrm>
        </p:spPr>
        <p:txBody>
          <a:bodyPr>
            <a:normAutofit fontScale="90000"/>
          </a:bodyPr>
          <a:lstStyle/>
          <a:p>
            <a:r>
              <a:rPr lang="ru-RU" dirty="0" smtClean="0"/>
              <a:t/>
            </a:r>
            <a:br>
              <a:rPr lang="ru-RU" dirty="0" smtClean="0"/>
            </a:br>
            <a:r>
              <a:rPr lang="ru-RU" dirty="0" smtClean="0"/>
              <a:t/>
            </a:r>
            <a:br>
              <a:rPr lang="ru-RU" dirty="0" smtClean="0"/>
            </a:br>
            <a:r>
              <a:rPr lang="ru-RU" b="1" dirty="0" smtClean="0"/>
              <a:t>Перша книга Василя </a:t>
            </a:r>
            <a:r>
              <a:rPr lang="ru-RU" b="1" dirty="0" err="1" smtClean="0"/>
              <a:t>Стуса</a:t>
            </a:r>
            <a:r>
              <a:rPr lang="ru-RU" b="1" dirty="0" smtClean="0"/>
              <a:t>, видана на </a:t>
            </a:r>
            <a:r>
              <a:rPr lang="ru-RU" b="1" dirty="0" err="1" smtClean="0"/>
              <a:t>Заході</a:t>
            </a:r>
            <a:r>
              <a:rPr lang="ru-RU" b="1" dirty="0" smtClean="0"/>
              <a:t> у 1970 р.  без </a:t>
            </a:r>
            <a:r>
              <a:rPr lang="ru-RU" b="1" dirty="0" err="1" smtClean="0"/>
              <a:t>згоди</a:t>
            </a:r>
            <a:r>
              <a:rPr lang="ru-RU" b="1" dirty="0" smtClean="0"/>
              <a:t> автора. </a:t>
            </a:r>
            <a:endParaRPr lang="uk-UA" b="1" dirty="0"/>
          </a:p>
        </p:txBody>
      </p:sp>
      <p:pic>
        <p:nvPicPr>
          <p:cNvPr id="1026" name="Picture 2"/>
          <p:cNvPicPr>
            <a:picLocks noChangeAspect="1" noChangeArrowheads="1"/>
          </p:cNvPicPr>
          <p:nvPr/>
        </p:nvPicPr>
        <p:blipFill>
          <a:blip r:embed="rId3" cstate="print"/>
          <a:srcRect/>
          <a:stretch>
            <a:fillRect/>
          </a:stretch>
        </p:blipFill>
        <p:spPr bwMode="auto">
          <a:xfrm>
            <a:off x="928662" y="714356"/>
            <a:ext cx="3960876" cy="5898261"/>
          </a:xfrm>
          <a:prstGeom prst="rect">
            <a:avLst/>
          </a:prstGeom>
          <a:noFill/>
          <a:ln w="9525">
            <a:noFill/>
            <a:miter lim="800000"/>
            <a:headEnd/>
            <a:tailEnd/>
          </a:ln>
        </p:spPr>
      </p:pic>
      <p:sp>
        <p:nvSpPr>
          <p:cNvPr id="4" name="Прямоугольник 3"/>
          <p:cNvSpPr/>
          <p:nvPr/>
        </p:nvSpPr>
        <p:spPr>
          <a:xfrm>
            <a:off x="1071538" y="6286520"/>
            <a:ext cx="1880130" cy="369332"/>
          </a:xfrm>
          <a:prstGeom prst="rect">
            <a:avLst/>
          </a:prstGeom>
        </p:spPr>
        <p:txBody>
          <a:bodyPr wrap="none">
            <a:spAutoFit/>
          </a:bodyPr>
          <a:lstStyle/>
          <a:p>
            <a:r>
              <a:rPr lang="en-US" dirty="0" smtClean="0"/>
              <a:t>istpravda.com.ua</a:t>
            </a:r>
            <a:endParaRPr lang="uk-UA"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357166"/>
            <a:ext cx="8858280" cy="1275608"/>
          </a:xfrm>
        </p:spPr>
        <p:txBody>
          <a:bodyPr>
            <a:noAutofit/>
          </a:bodyPr>
          <a:lstStyle/>
          <a:p>
            <a:r>
              <a:rPr lang="ru-RU" sz="3200" b="1" dirty="0" smtClean="0"/>
              <a:t>Похорон  </a:t>
            </a:r>
            <a:r>
              <a:rPr lang="ru-RU" sz="3200" b="1" dirty="0" err="1" smtClean="0"/>
              <a:t>художниці</a:t>
            </a:r>
            <a:r>
              <a:rPr lang="ru-RU" sz="3200" b="1" dirty="0" smtClean="0"/>
              <a:t> Алли </a:t>
            </a:r>
            <a:r>
              <a:rPr lang="ru-RU" sz="3200" b="1" dirty="0" err="1" smtClean="0"/>
              <a:t>Горської</a:t>
            </a:r>
            <a:r>
              <a:rPr lang="ru-RU" sz="3200" b="1" dirty="0" smtClean="0"/>
              <a:t> </a:t>
            </a:r>
            <a:r>
              <a:rPr lang="en-US" sz="3200" b="1" dirty="0" smtClean="0"/>
              <a:t> - </a:t>
            </a:r>
            <a:r>
              <a:rPr lang="ru-RU" sz="3200" b="1" dirty="0" err="1" smtClean="0"/>
              <a:t>цвинтар</a:t>
            </a:r>
            <a:r>
              <a:rPr lang="ru-RU" sz="3200" b="1" dirty="0" smtClean="0"/>
              <a:t>, 7 </a:t>
            </a:r>
            <a:r>
              <a:rPr lang="ru-RU" sz="3200" b="1" dirty="0" err="1" smtClean="0"/>
              <a:t>грудня</a:t>
            </a:r>
            <a:r>
              <a:rPr lang="ru-RU" sz="3200" b="1" dirty="0" smtClean="0"/>
              <a:t> 1970 р. У </a:t>
            </a:r>
            <a:r>
              <a:rPr lang="ru-RU" sz="3200" b="1" dirty="0" err="1" smtClean="0"/>
              <a:t>центрі</a:t>
            </a:r>
            <a:r>
              <a:rPr lang="ru-RU" sz="3200" b="1" dirty="0" smtClean="0"/>
              <a:t> Василь </a:t>
            </a:r>
            <a:r>
              <a:rPr lang="ru-RU" sz="3200" b="1" dirty="0" err="1" smtClean="0"/>
              <a:t>Стус</a:t>
            </a:r>
            <a:r>
              <a:rPr lang="ru-RU" sz="3200" b="1" dirty="0" smtClean="0"/>
              <a:t> </a:t>
            </a:r>
            <a:r>
              <a:rPr lang="ru-RU" sz="3200" b="1" dirty="0" err="1" smtClean="0"/>
              <a:t>з</a:t>
            </a:r>
            <a:r>
              <a:rPr lang="ru-RU" sz="3200" b="1" dirty="0" smtClean="0"/>
              <a:t> портретом. </a:t>
            </a:r>
            <a:endParaRPr lang="uk-UA" sz="3200" b="1" dirty="0"/>
          </a:p>
        </p:txBody>
      </p:sp>
      <p:pic>
        <p:nvPicPr>
          <p:cNvPr id="2050" name="Picture 2"/>
          <p:cNvPicPr>
            <a:picLocks noChangeAspect="1" noChangeArrowheads="1"/>
          </p:cNvPicPr>
          <p:nvPr/>
        </p:nvPicPr>
        <p:blipFill>
          <a:blip r:embed="rId3" cstate="print"/>
          <a:srcRect/>
          <a:stretch>
            <a:fillRect/>
          </a:stretch>
        </p:blipFill>
        <p:spPr bwMode="auto">
          <a:xfrm>
            <a:off x="1214414" y="1857364"/>
            <a:ext cx="6480810" cy="4716590"/>
          </a:xfrm>
          <a:prstGeom prst="rect">
            <a:avLst/>
          </a:prstGeom>
          <a:noFill/>
          <a:ln w="9525">
            <a:noFill/>
            <a:miter lim="800000"/>
            <a:headEnd/>
            <a:tailEnd/>
          </a:ln>
        </p:spPr>
      </p:pic>
      <p:sp>
        <p:nvSpPr>
          <p:cNvPr id="4" name="Прямоугольник 3"/>
          <p:cNvSpPr/>
          <p:nvPr/>
        </p:nvSpPr>
        <p:spPr>
          <a:xfrm>
            <a:off x="1000100" y="6349364"/>
            <a:ext cx="3684022" cy="369332"/>
          </a:xfrm>
          <a:prstGeom prst="rect">
            <a:avLst/>
          </a:prstGeom>
        </p:spPr>
        <p:txBody>
          <a:bodyPr wrap="none">
            <a:spAutoFit/>
          </a:bodyPr>
          <a:lstStyle/>
          <a:p>
            <a:r>
              <a:rPr lang="en-US" dirty="0" smtClean="0"/>
              <a:t>http://exlibris.org.ua/stus/r23.html</a:t>
            </a:r>
            <a:endParaRPr lang="uk-UA"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704088"/>
            <a:ext cx="8477280" cy="5510994"/>
          </a:xfrm>
        </p:spPr>
        <p:txBody>
          <a:bodyPr>
            <a:normAutofit fontScale="90000"/>
          </a:bodyPr>
          <a:lstStyle/>
          <a:p>
            <a:r>
              <a:rPr lang="uk-UA" b="1" dirty="0" smtClean="0"/>
              <a:t>“ Народе мій, до тебе я ще верну</a:t>
            </a:r>
            <a:br>
              <a:rPr lang="uk-UA" b="1" dirty="0" smtClean="0"/>
            </a:br>
            <a:r>
              <a:rPr lang="uk-UA" b="1" dirty="0" smtClean="0"/>
              <a:t> і в смерті обернуся у життя</a:t>
            </a:r>
            <a:br>
              <a:rPr lang="uk-UA" b="1" dirty="0" smtClean="0"/>
            </a:br>
            <a:r>
              <a:rPr lang="uk-UA" b="1" dirty="0" smtClean="0"/>
              <a:t> своїм стражденним і незлим      обличчям.</a:t>
            </a:r>
            <a:br>
              <a:rPr lang="uk-UA" b="1" dirty="0" smtClean="0"/>
            </a:br>
            <a:r>
              <a:rPr lang="uk-UA" b="1" dirty="0" smtClean="0"/>
              <a:t> Як син, тобі доземно уклонюсь,</a:t>
            </a:r>
            <a:br>
              <a:rPr lang="uk-UA" b="1" dirty="0" smtClean="0"/>
            </a:br>
            <a:r>
              <a:rPr lang="uk-UA" b="1" dirty="0" smtClean="0"/>
              <a:t> і чесно гляну в чесні твої вічі,</a:t>
            </a:r>
            <a:br>
              <a:rPr lang="uk-UA" b="1" dirty="0" smtClean="0"/>
            </a:br>
            <a:r>
              <a:rPr lang="uk-UA" b="1" dirty="0" smtClean="0"/>
              <a:t> і з рідною землею поріднюсь. ”</a:t>
            </a:r>
            <a:endParaRPr lang="uk-UA" b="1"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00042"/>
            <a:ext cx="8305800" cy="984742"/>
          </a:xfrm>
        </p:spPr>
        <p:txBody>
          <a:bodyPr>
            <a:normAutofit fontScale="90000"/>
          </a:bodyPr>
          <a:lstStyle/>
          <a:p>
            <a:r>
              <a:rPr lang="uk-UA" sz="3200" b="1" dirty="0" smtClean="0"/>
              <a:t>Різдво 1972 року – </a:t>
            </a:r>
            <a:r>
              <a:rPr lang="ru-RU" sz="3200" b="1" dirty="0" smtClean="0"/>
              <a:t>коляда на </a:t>
            </a:r>
            <a:r>
              <a:rPr lang="ru-RU" sz="3200" b="1" dirty="0" err="1" smtClean="0"/>
              <a:t>допомогу</a:t>
            </a:r>
            <a:r>
              <a:rPr lang="ru-RU" sz="3200" b="1" dirty="0" smtClean="0"/>
              <a:t> родинам </a:t>
            </a:r>
            <a:r>
              <a:rPr lang="ru-RU" sz="3200" b="1" dirty="0" err="1" smtClean="0"/>
              <a:t>політв‘язнів</a:t>
            </a:r>
            <a:r>
              <a:rPr lang="ru-RU" sz="3200" b="1" dirty="0" smtClean="0"/>
              <a:t>. </a:t>
            </a:r>
            <a:endParaRPr lang="uk-UA" sz="3200" b="1" dirty="0"/>
          </a:p>
        </p:txBody>
      </p:sp>
      <p:pic>
        <p:nvPicPr>
          <p:cNvPr id="3074" name="Picture 2"/>
          <p:cNvPicPr>
            <a:picLocks noChangeAspect="1" noChangeArrowheads="1"/>
          </p:cNvPicPr>
          <p:nvPr/>
        </p:nvPicPr>
        <p:blipFill>
          <a:blip r:embed="rId3" cstate="print"/>
          <a:srcRect/>
          <a:stretch>
            <a:fillRect/>
          </a:stretch>
        </p:blipFill>
        <p:spPr bwMode="auto">
          <a:xfrm>
            <a:off x="1115616" y="1512934"/>
            <a:ext cx="6905625" cy="4889183"/>
          </a:xfrm>
          <a:prstGeom prst="rect">
            <a:avLst/>
          </a:prstGeom>
          <a:ln>
            <a:noFill/>
          </a:ln>
          <a:effectLst>
            <a:softEdge rad="112500"/>
          </a:effectLst>
        </p:spPr>
      </p:pic>
      <p:sp>
        <p:nvSpPr>
          <p:cNvPr id="4" name="Прямоугольник 3"/>
          <p:cNvSpPr/>
          <p:nvPr/>
        </p:nvSpPr>
        <p:spPr>
          <a:xfrm>
            <a:off x="1285852" y="6143644"/>
            <a:ext cx="1099981" cy="369332"/>
          </a:xfrm>
          <a:prstGeom prst="rect">
            <a:avLst/>
          </a:prstGeom>
        </p:spPr>
        <p:txBody>
          <a:bodyPr wrap="none">
            <a:spAutoFit/>
          </a:bodyPr>
          <a:lstStyle/>
          <a:p>
            <a:r>
              <a:rPr lang="en-US" dirty="0" smtClean="0"/>
              <a:t>zaxid.net</a:t>
            </a:r>
            <a:endParaRPr lang="uk-UA"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28642" y="214290"/>
            <a:ext cx="7358134" cy="1143000"/>
          </a:xfrm>
        </p:spPr>
        <p:txBody>
          <a:bodyPr>
            <a:normAutofit/>
          </a:bodyPr>
          <a:lstStyle/>
          <a:p>
            <a:r>
              <a:rPr lang="uk-UA" sz="3200" b="1" dirty="0" smtClean="0"/>
              <a:t>Василь Стус в час </a:t>
            </a:r>
            <a:r>
              <a:rPr lang="uk-UA" sz="3200" b="1" dirty="0" err="1" smtClean="0"/>
              <a:t>колимського</a:t>
            </a:r>
            <a:r>
              <a:rPr lang="uk-UA" sz="3200" b="1" dirty="0" smtClean="0"/>
              <a:t> заслання</a:t>
            </a:r>
            <a:endParaRPr lang="uk-UA" sz="3200" b="1" dirty="0"/>
          </a:p>
        </p:txBody>
      </p:sp>
      <p:pic>
        <p:nvPicPr>
          <p:cNvPr id="5" name="Picture 2"/>
          <p:cNvPicPr>
            <a:picLocks noChangeAspect="1" noChangeArrowheads="1"/>
          </p:cNvPicPr>
          <p:nvPr/>
        </p:nvPicPr>
        <p:blipFill>
          <a:blip r:embed="rId3" cstate="print">
            <a:lum bright="-10000" contrast="20000"/>
          </a:blip>
          <a:srcRect/>
          <a:stretch>
            <a:fillRect/>
          </a:stretch>
        </p:blipFill>
        <p:spPr bwMode="auto">
          <a:xfrm>
            <a:off x="1285852" y="1631432"/>
            <a:ext cx="6550247" cy="4744212"/>
          </a:xfrm>
          <a:prstGeom prst="rect">
            <a:avLst/>
          </a:prstGeom>
          <a:ln>
            <a:noFill/>
          </a:ln>
          <a:effectLst>
            <a:softEdge rad="112500"/>
          </a:effectLst>
        </p:spPr>
      </p:pic>
      <p:sp>
        <p:nvSpPr>
          <p:cNvPr id="6" name="Прямоугольник 5"/>
          <p:cNvSpPr/>
          <p:nvPr/>
        </p:nvSpPr>
        <p:spPr>
          <a:xfrm>
            <a:off x="5380402" y="6375644"/>
            <a:ext cx="1589281" cy="369332"/>
          </a:xfrm>
          <a:prstGeom prst="rect">
            <a:avLst/>
          </a:prstGeom>
        </p:spPr>
        <p:txBody>
          <a:bodyPr wrap="none">
            <a:spAutoFit/>
          </a:bodyPr>
          <a:lstStyle/>
          <a:p>
            <a:r>
              <a:rPr lang="en-US" dirty="0" smtClean="0"/>
              <a:t>exlibris.org.ua</a:t>
            </a:r>
            <a:endParaRPr lang="uk-UA"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srcRect/>
          <a:stretch>
            <a:fillRect/>
          </a:stretch>
        </p:blipFill>
        <p:spPr bwMode="auto">
          <a:xfrm>
            <a:off x="762000" y="857232"/>
            <a:ext cx="7162800" cy="5372100"/>
          </a:xfrm>
          <a:prstGeom prst="rect">
            <a:avLst/>
          </a:prstGeom>
          <a:noFill/>
          <a:ln w="9525">
            <a:noFill/>
            <a:miter lim="800000"/>
            <a:headEnd/>
            <a:tailEnd/>
          </a:ln>
        </p:spPr>
      </p:pic>
      <p:sp>
        <p:nvSpPr>
          <p:cNvPr id="6" name="Прямоугольник 5"/>
          <p:cNvSpPr/>
          <p:nvPr/>
        </p:nvSpPr>
        <p:spPr>
          <a:xfrm>
            <a:off x="762000" y="5657670"/>
            <a:ext cx="6524644" cy="923330"/>
          </a:xfrm>
          <a:prstGeom prst="rect">
            <a:avLst/>
          </a:prstGeom>
        </p:spPr>
        <p:txBody>
          <a:bodyPr wrap="square">
            <a:spAutoFit/>
          </a:bodyPr>
          <a:lstStyle/>
          <a:p>
            <a:r>
              <a:rPr lang="en-US" dirty="0" smtClean="0"/>
              <a:t>E37C6CE9‑C0E7‑4B6D‑9B26‑3A4BD778A0E5_mw800_s.jpg</a:t>
            </a:r>
          </a:p>
          <a:p>
            <a:endParaRPr lang="en-US" dirty="0" smtClean="0"/>
          </a:p>
          <a:p>
            <a:r>
              <a:rPr lang="en-US" dirty="0" smtClean="0"/>
              <a:t>radiosvoboda.org</a:t>
            </a:r>
            <a:endParaRPr lang="uk-UA"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1" y="547196"/>
            <a:ext cx="3021043" cy="5076156"/>
          </a:xfrm>
        </p:spPr>
        <p:txBody>
          <a:bodyPr>
            <a:noAutofit/>
          </a:bodyPr>
          <a:lstStyle/>
          <a:p>
            <a:r>
              <a:rPr lang="ru-RU" sz="3200" dirty="0" smtClean="0"/>
              <a:t>Василь </a:t>
            </a:r>
            <a:r>
              <a:rPr lang="ru-RU" sz="3200" dirty="0" err="1" smtClean="0"/>
              <a:t>Стус</a:t>
            </a:r>
            <a:r>
              <a:rPr lang="ru-RU" sz="3200" dirty="0" smtClean="0"/>
              <a:t> </a:t>
            </a:r>
            <a:r>
              <a:rPr lang="ru-RU" sz="3200" dirty="0" err="1" smtClean="0"/>
              <a:t>приїздив</a:t>
            </a:r>
            <a:r>
              <a:rPr lang="ru-RU" sz="3200" dirty="0" smtClean="0"/>
              <a:t> до </a:t>
            </a:r>
            <a:r>
              <a:rPr lang="ru-RU" sz="3200" dirty="0" err="1" smtClean="0"/>
              <a:t>Донецька</a:t>
            </a:r>
            <a:r>
              <a:rPr lang="ru-RU" sz="3200" dirty="0" smtClean="0"/>
              <a:t> </a:t>
            </a:r>
            <a:r>
              <a:rPr lang="ru-RU" sz="3200" dirty="0" err="1" smtClean="0"/>
              <a:t>з</a:t>
            </a:r>
            <a:r>
              <a:rPr lang="ru-RU" sz="3200" dirty="0" smtClean="0"/>
              <a:t> </a:t>
            </a:r>
            <a:r>
              <a:rPr lang="ru-RU" sz="3200" dirty="0" err="1" smtClean="0"/>
              <a:t>колимського</a:t>
            </a:r>
            <a:r>
              <a:rPr lang="ru-RU" sz="3200" dirty="0" smtClean="0"/>
              <a:t> </a:t>
            </a:r>
            <a:r>
              <a:rPr lang="ru-RU" sz="3200" dirty="0" err="1" smtClean="0"/>
              <a:t>заслання</a:t>
            </a:r>
            <a:r>
              <a:rPr lang="ru-RU" sz="3200" dirty="0" smtClean="0"/>
              <a:t> на </a:t>
            </a:r>
            <a:r>
              <a:rPr lang="ru-RU" sz="3200" dirty="0" err="1" smtClean="0"/>
              <a:t>поховання</a:t>
            </a:r>
            <a:r>
              <a:rPr lang="ru-RU" sz="3200" dirty="0" smtClean="0"/>
              <a:t> батька.</a:t>
            </a:r>
            <a:br>
              <a:rPr lang="ru-RU" sz="3200" dirty="0" smtClean="0"/>
            </a:br>
            <a:r>
              <a:rPr lang="ru-RU" sz="3200" dirty="0" smtClean="0"/>
              <a:t>( Дружина  Валентина та </a:t>
            </a:r>
            <a:r>
              <a:rPr lang="ru-RU" sz="3200" dirty="0" err="1" smtClean="0"/>
              <a:t>син</a:t>
            </a:r>
            <a:r>
              <a:rPr lang="ru-RU" sz="3200" dirty="0" smtClean="0"/>
              <a:t> </a:t>
            </a:r>
            <a:r>
              <a:rPr lang="ru-RU" sz="3200" dirty="0" err="1" smtClean="0"/>
              <a:t>Дмитро</a:t>
            </a:r>
            <a:r>
              <a:rPr lang="ru-RU" sz="3200" dirty="0" smtClean="0"/>
              <a:t>. </a:t>
            </a:r>
            <a:endParaRPr lang="uk-UA" sz="2400" dirty="0"/>
          </a:p>
        </p:txBody>
      </p:sp>
      <p:pic>
        <p:nvPicPr>
          <p:cNvPr id="11266" name="Picture 2"/>
          <p:cNvPicPr>
            <a:picLocks noGrp="1" noChangeAspect="1" noChangeArrowheads="1"/>
          </p:cNvPicPr>
          <p:nvPr>
            <p:ph type="pic" idx="1"/>
          </p:nvPr>
        </p:nvPicPr>
        <p:blipFill>
          <a:blip r:embed="rId3" cstate="print"/>
          <a:srcRect l="10877" r="10877"/>
          <a:stretch>
            <a:fillRect/>
          </a:stretch>
        </p:blipFill>
        <p:spPr bwMode="auto">
          <a:xfrm rot="420000">
            <a:off x="3115866" y="859308"/>
            <a:ext cx="5403376" cy="459914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Прямоугольник 5"/>
          <p:cNvSpPr/>
          <p:nvPr/>
        </p:nvSpPr>
        <p:spPr>
          <a:xfrm>
            <a:off x="5072066" y="5862900"/>
            <a:ext cx="2488073" cy="369332"/>
          </a:xfrm>
          <a:prstGeom prst="rect">
            <a:avLst/>
          </a:prstGeom>
        </p:spPr>
        <p:txBody>
          <a:bodyPr wrap="square">
            <a:spAutoFit/>
          </a:bodyPr>
          <a:lstStyle/>
          <a:p>
            <a:r>
              <a:rPr lang="en-US" dirty="0" smtClean="0"/>
              <a:t>nteresniy.kiev.ua</a:t>
            </a:r>
            <a:endParaRPr lang="uk-UA" dirty="0"/>
          </a:p>
        </p:txBody>
      </p:sp>
      <p:sp>
        <p:nvSpPr>
          <p:cNvPr id="5" name="Прямоугольник 4"/>
          <p:cNvSpPr/>
          <p:nvPr/>
        </p:nvSpPr>
        <p:spPr>
          <a:xfrm>
            <a:off x="1500166" y="5770567"/>
            <a:ext cx="4021159" cy="461665"/>
          </a:xfrm>
          <a:prstGeom prst="rect">
            <a:avLst/>
          </a:prstGeom>
        </p:spPr>
        <p:txBody>
          <a:bodyPr wrap="square">
            <a:spAutoFit/>
          </a:bodyPr>
          <a:lstStyle/>
          <a:p>
            <a:r>
              <a:rPr lang="ru-RU" sz="2400" b="1" dirty="0" smtClean="0">
                <a:solidFill>
                  <a:srgbClr val="04617B"/>
                </a:solidFill>
                <a:latin typeface="Calibri"/>
                <a:ea typeface="+mj-ea"/>
                <a:cs typeface="+mj-cs"/>
              </a:rPr>
              <a:t>Червень  1978 року.</a:t>
            </a:r>
            <a:endParaRPr lang="uk-UA"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214290"/>
            <a:ext cx="8358246" cy="1643074"/>
          </a:xfrm>
        </p:spPr>
        <p:txBody>
          <a:bodyPr>
            <a:noAutofit/>
          </a:bodyPr>
          <a:lstStyle/>
          <a:p>
            <a:r>
              <a:rPr lang="ru-RU" sz="3200" dirty="0" smtClean="0"/>
              <a:t>    </a:t>
            </a:r>
            <a:r>
              <a:rPr lang="ru-RU" sz="3200" b="1" dirty="0" err="1" smtClean="0"/>
              <a:t>Стус</a:t>
            </a:r>
            <a:r>
              <a:rPr lang="ru-RU" sz="3200" b="1" dirty="0" smtClean="0"/>
              <a:t> </a:t>
            </a:r>
            <a:r>
              <a:rPr lang="ru-RU" sz="3200" b="1" dirty="0" err="1" smtClean="0"/>
              <a:t>карався</a:t>
            </a:r>
            <a:r>
              <a:rPr lang="ru-RU" sz="3200" b="1" dirty="0" smtClean="0"/>
              <a:t> у </a:t>
            </a:r>
            <a:r>
              <a:rPr lang="ru-RU" sz="3200" b="1" dirty="0" err="1" smtClean="0"/>
              <a:t>таборі</a:t>
            </a:r>
            <a:r>
              <a:rPr lang="ru-RU" sz="3200" b="1" dirty="0" smtClean="0"/>
              <a:t> особливо </a:t>
            </a:r>
            <a:r>
              <a:rPr lang="ru-RU" sz="3200" b="1" dirty="0" err="1" smtClean="0"/>
              <a:t>суворого</a:t>
            </a:r>
            <a:r>
              <a:rPr lang="ru-RU" sz="3200" b="1" dirty="0" smtClean="0"/>
              <a:t> режиму ВС-389/36 у </a:t>
            </a:r>
            <a:r>
              <a:rPr lang="ru-RU" sz="3200" b="1" dirty="0" err="1" smtClean="0"/>
              <a:t>селі</a:t>
            </a:r>
            <a:r>
              <a:rPr lang="ru-RU" sz="3200" b="1" dirty="0" smtClean="0"/>
              <a:t> </a:t>
            </a:r>
            <a:r>
              <a:rPr lang="ru-RU" sz="3200" b="1" dirty="0" err="1" smtClean="0"/>
              <a:t>Кучино</a:t>
            </a:r>
            <a:r>
              <a:rPr lang="ru-RU" sz="3200" b="1" dirty="0" smtClean="0"/>
              <a:t> </a:t>
            </a:r>
            <a:r>
              <a:rPr lang="ru-RU" sz="3200" b="1" dirty="0" err="1" smtClean="0"/>
              <a:t>Чусовського</a:t>
            </a:r>
            <a:r>
              <a:rPr lang="ru-RU" sz="3200" b="1" dirty="0" smtClean="0"/>
              <a:t>  </a:t>
            </a:r>
            <a:br>
              <a:rPr lang="ru-RU" sz="3200" b="1" dirty="0" smtClean="0"/>
            </a:br>
            <a:r>
              <a:rPr lang="ru-RU" sz="3200" b="1" dirty="0" smtClean="0"/>
              <a:t>            району </a:t>
            </a:r>
            <a:r>
              <a:rPr lang="ru-RU" sz="3200" b="1" dirty="0" err="1" smtClean="0"/>
              <a:t>Пермської</a:t>
            </a:r>
            <a:r>
              <a:rPr lang="ru-RU" sz="3200" b="1" dirty="0" smtClean="0"/>
              <a:t> </a:t>
            </a:r>
            <a:r>
              <a:rPr lang="ru-RU" sz="3200" b="1" dirty="0" err="1" smtClean="0"/>
              <a:t>області</a:t>
            </a:r>
            <a:r>
              <a:rPr lang="ru-RU" sz="3200" b="1" dirty="0" smtClean="0"/>
              <a:t>. </a:t>
            </a:r>
            <a:endParaRPr lang="uk-UA" sz="3200" b="1" dirty="0"/>
          </a:p>
        </p:txBody>
      </p:sp>
      <p:pic>
        <p:nvPicPr>
          <p:cNvPr id="5" name="Picture 2"/>
          <p:cNvPicPr>
            <a:picLocks noChangeAspect="1" noChangeArrowheads="1"/>
          </p:cNvPicPr>
          <p:nvPr/>
        </p:nvPicPr>
        <p:blipFill>
          <a:blip r:embed="rId3" cstate="print"/>
          <a:srcRect/>
          <a:stretch>
            <a:fillRect/>
          </a:stretch>
        </p:blipFill>
        <p:spPr bwMode="auto">
          <a:xfrm>
            <a:off x="1285852" y="1857364"/>
            <a:ext cx="6953250" cy="4700397"/>
          </a:xfrm>
          <a:prstGeom prst="rect">
            <a:avLst/>
          </a:prstGeom>
          <a:noFill/>
          <a:ln w="9525">
            <a:noFill/>
            <a:miter lim="800000"/>
            <a:headEnd/>
            <a:tailEnd/>
          </a:ln>
        </p:spPr>
      </p:pic>
      <p:sp>
        <p:nvSpPr>
          <p:cNvPr id="8" name="Прямоугольник 7"/>
          <p:cNvSpPr/>
          <p:nvPr/>
        </p:nvSpPr>
        <p:spPr>
          <a:xfrm>
            <a:off x="714348" y="6373095"/>
            <a:ext cx="3170355" cy="369332"/>
          </a:xfrm>
          <a:prstGeom prst="rect">
            <a:avLst/>
          </a:prstGeom>
        </p:spPr>
        <p:txBody>
          <a:bodyPr wrap="none">
            <a:spAutoFit/>
          </a:bodyPr>
          <a:lstStyle/>
          <a:p>
            <a:r>
              <a:rPr lang="en-US" dirty="0" smtClean="0"/>
              <a:t>oleg-leusenko.livejournal.com</a:t>
            </a:r>
            <a:endParaRPr lang="uk-UA"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00042"/>
            <a:ext cx="8305800" cy="1143000"/>
          </a:xfrm>
        </p:spPr>
        <p:txBody>
          <a:bodyPr>
            <a:normAutofit/>
          </a:bodyPr>
          <a:lstStyle/>
          <a:p>
            <a:r>
              <a:rPr lang="ru-RU" sz="3600" b="1" dirty="0" err="1" smtClean="0"/>
              <a:t>Перепоховання</a:t>
            </a:r>
            <a:r>
              <a:rPr lang="ru-RU" sz="3600" b="1" dirty="0" smtClean="0"/>
              <a:t> </a:t>
            </a:r>
            <a:r>
              <a:rPr lang="ru-RU" sz="3600" b="1" dirty="0" err="1" smtClean="0"/>
              <a:t>Юрія</a:t>
            </a:r>
            <a:r>
              <a:rPr lang="ru-RU" sz="3600" b="1" dirty="0" smtClean="0"/>
              <a:t> Литвина, Василя </a:t>
            </a:r>
            <a:r>
              <a:rPr lang="ru-RU" sz="3600" b="1" dirty="0" err="1" smtClean="0"/>
              <a:t>Стуса</a:t>
            </a:r>
            <a:r>
              <a:rPr lang="ru-RU" sz="3600" b="1" dirty="0" smtClean="0"/>
              <a:t> та </a:t>
            </a:r>
            <a:r>
              <a:rPr lang="ru-RU" sz="3600" b="1" dirty="0" err="1" smtClean="0"/>
              <a:t>Олекси</a:t>
            </a:r>
            <a:r>
              <a:rPr lang="ru-RU" sz="3600" b="1" dirty="0" smtClean="0"/>
              <a:t> Тихого в </a:t>
            </a:r>
            <a:r>
              <a:rPr lang="ru-RU" sz="3600" b="1" dirty="0" err="1" smtClean="0"/>
              <a:t>Києві</a:t>
            </a:r>
            <a:endParaRPr lang="uk-UA" sz="3600" b="1" dirty="0"/>
          </a:p>
        </p:txBody>
      </p:sp>
      <p:pic>
        <p:nvPicPr>
          <p:cNvPr id="7170" name="Picture 2"/>
          <p:cNvPicPr>
            <a:picLocks noChangeAspect="1" noChangeArrowheads="1"/>
          </p:cNvPicPr>
          <p:nvPr/>
        </p:nvPicPr>
        <p:blipFill>
          <a:blip r:embed="rId3" cstate="print"/>
          <a:srcRect/>
          <a:stretch>
            <a:fillRect/>
          </a:stretch>
        </p:blipFill>
        <p:spPr bwMode="auto">
          <a:xfrm>
            <a:off x="457200" y="2000240"/>
            <a:ext cx="6743700" cy="4248531"/>
          </a:xfrm>
          <a:prstGeom prst="rect">
            <a:avLst/>
          </a:prstGeom>
          <a:noFill/>
          <a:ln w="9525">
            <a:noFill/>
            <a:miter lim="800000"/>
            <a:headEnd/>
            <a:tailEnd/>
          </a:ln>
        </p:spPr>
      </p:pic>
      <p:sp>
        <p:nvSpPr>
          <p:cNvPr id="4" name="Прямоугольник 3"/>
          <p:cNvSpPr/>
          <p:nvPr/>
        </p:nvSpPr>
        <p:spPr>
          <a:xfrm>
            <a:off x="7200900" y="5160417"/>
            <a:ext cx="1943100" cy="461665"/>
          </a:xfrm>
          <a:prstGeom prst="rect">
            <a:avLst/>
          </a:prstGeom>
        </p:spPr>
        <p:txBody>
          <a:bodyPr wrap="square">
            <a:spAutoFit/>
          </a:bodyPr>
          <a:lstStyle/>
          <a:p>
            <a:r>
              <a:rPr lang="ru-RU" sz="2400" b="1" dirty="0" smtClean="0">
                <a:solidFill>
                  <a:srgbClr val="04617B"/>
                </a:solidFill>
                <a:latin typeface="Calibri"/>
                <a:ea typeface="+mj-ea"/>
                <a:cs typeface="+mj-cs"/>
              </a:rPr>
              <a:t>19.11. 1989 </a:t>
            </a:r>
            <a:r>
              <a:rPr lang="ru-RU" sz="2400" b="1" dirty="0" err="1" smtClean="0">
                <a:solidFill>
                  <a:srgbClr val="04617B"/>
                </a:solidFill>
                <a:latin typeface="Calibri"/>
                <a:ea typeface="+mj-ea"/>
                <a:cs typeface="+mj-cs"/>
              </a:rPr>
              <a:t>р</a:t>
            </a:r>
            <a:endParaRPr lang="uk-UA" sz="2400" b="1"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25442" y="357165"/>
            <a:ext cx="7229500" cy="1143000"/>
          </a:xfrm>
        </p:spPr>
        <p:txBody>
          <a:bodyPr>
            <a:normAutofit/>
          </a:bodyPr>
          <a:lstStyle/>
          <a:p>
            <a:r>
              <a:rPr lang="uk-UA" sz="3200" b="1" dirty="0" smtClean="0"/>
              <a:t>Байкове кладовище</a:t>
            </a:r>
            <a:endParaRPr lang="uk-UA" sz="3200" b="1" dirty="0"/>
          </a:p>
        </p:txBody>
      </p:sp>
      <p:pic>
        <p:nvPicPr>
          <p:cNvPr id="9218" name="Picture 2"/>
          <p:cNvPicPr>
            <a:picLocks noGrp="1" noChangeAspect="1" noChangeArrowheads="1"/>
          </p:cNvPicPr>
          <p:nvPr>
            <p:ph sz="half" idx="1"/>
          </p:nvPr>
        </p:nvPicPr>
        <p:blipFill>
          <a:blip r:embed="rId3" cstate="print"/>
          <a:srcRect/>
          <a:stretch>
            <a:fillRect/>
          </a:stretch>
        </p:blipFill>
        <p:spPr bwMode="auto">
          <a:xfrm>
            <a:off x="437824" y="1500165"/>
            <a:ext cx="3702368" cy="4933569"/>
          </a:xfrm>
          <a:prstGeom prst="rect">
            <a:avLst/>
          </a:prstGeom>
          <a:noFill/>
          <a:ln w="9525">
            <a:noFill/>
            <a:miter lim="800000"/>
            <a:headEnd/>
            <a:tailEnd/>
          </a:ln>
        </p:spPr>
      </p:pic>
      <p:sp>
        <p:nvSpPr>
          <p:cNvPr id="6" name="Прямоугольник 5"/>
          <p:cNvSpPr/>
          <p:nvPr/>
        </p:nvSpPr>
        <p:spPr>
          <a:xfrm>
            <a:off x="4140192" y="1500165"/>
            <a:ext cx="4789526" cy="4401205"/>
          </a:xfrm>
          <a:prstGeom prst="rect">
            <a:avLst/>
          </a:prstGeom>
        </p:spPr>
        <p:txBody>
          <a:bodyPr wrap="square">
            <a:spAutoFit/>
          </a:bodyPr>
          <a:lstStyle/>
          <a:p>
            <a:r>
              <a:rPr lang="uk-UA" sz="2000" b="1" dirty="0" smtClean="0"/>
              <a:t>Як добре те, що смерті не боюсь я </a:t>
            </a:r>
          </a:p>
          <a:p>
            <a:r>
              <a:rPr lang="uk-UA" sz="2000" b="1" dirty="0" smtClean="0"/>
              <a:t> і не питаю, чи тяжкий мій хрест, </a:t>
            </a:r>
          </a:p>
          <a:p>
            <a:r>
              <a:rPr lang="uk-UA" sz="2000" b="1" dirty="0" smtClean="0"/>
              <a:t> що перед вами, судді, не клонюся </a:t>
            </a:r>
          </a:p>
          <a:p>
            <a:r>
              <a:rPr lang="uk-UA" sz="2000" b="1" dirty="0" smtClean="0"/>
              <a:t> в передчутті недовідомих верст, </a:t>
            </a:r>
          </a:p>
          <a:p>
            <a:r>
              <a:rPr lang="uk-UA" sz="2000" b="1" dirty="0" smtClean="0"/>
              <a:t> що жив, любив і не набрався скверни, </a:t>
            </a:r>
          </a:p>
          <a:p>
            <a:r>
              <a:rPr lang="uk-UA" sz="2000" b="1" dirty="0" smtClean="0"/>
              <a:t> ненависті, прокльону, каяття. </a:t>
            </a:r>
          </a:p>
          <a:p>
            <a:r>
              <a:rPr lang="uk-UA" sz="2000" b="1" dirty="0" smtClean="0"/>
              <a:t> Народе мій, до тебе я ще верну, </a:t>
            </a:r>
          </a:p>
          <a:p>
            <a:r>
              <a:rPr lang="uk-UA" sz="2000" b="1" dirty="0" smtClean="0"/>
              <a:t> як в смерті обернуся до життя </a:t>
            </a:r>
          </a:p>
          <a:p>
            <a:r>
              <a:rPr lang="uk-UA" sz="2000" b="1" dirty="0" smtClean="0"/>
              <a:t> своїм стражденним і незлим обличчям. </a:t>
            </a:r>
          </a:p>
          <a:p>
            <a:r>
              <a:rPr lang="uk-UA" sz="2000" b="1" dirty="0" smtClean="0"/>
              <a:t> Як син, тобі доземно уклонюсь </a:t>
            </a:r>
          </a:p>
          <a:p>
            <a:r>
              <a:rPr lang="uk-UA" sz="2000" b="1" dirty="0" smtClean="0"/>
              <a:t> і чесно гляну в чесні твої вічі </a:t>
            </a:r>
          </a:p>
          <a:p>
            <a:r>
              <a:rPr lang="uk-UA" sz="2000" dirty="0" smtClean="0"/>
              <a:t> </a:t>
            </a:r>
            <a:r>
              <a:rPr lang="uk-UA" sz="2000" b="1" dirty="0" smtClean="0"/>
              <a:t>і в смерті з рідним краєм поріднюсь.</a:t>
            </a:r>
            <a:endParaRPr lang="uk-UA" sz="2000" b="1"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14348" y="1142984"/>
            <a:ext cx="7786742" cy="5016758"/>
          </a:xfrm>
          <a:prstGeom prst="rect">
            <a:avLst/>
          </a:prstGeom>
        </p:spPr>
        <p:txBody>
          <a:bodyPr wrap="square">
            <a:spAutoFit/>
          </a:bodyPr>
          <a:lstStyle/>
          <a:p>
            <a:r>
              <a:rPr lang="uk-UA" sz="3200" b="1" dirty="0" smtClean="0"/>
              <a:t>Указом Президента України Віктора Ющенко № 1652/2005 від 26 листопада 2005 року за незламність духу, жертовне служіння Україні і національній Ідеї, високі гуманістичні ідеали творчості поету-правозахиснику Василю Семеновичу Стусу посмертно присвоєно звання Герой України з удостоєнням ордена Держави.</a:t>
            </a:r>
            <a:endParaRPr lang="uk-UA" sz="3200" b="1"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704088"/>
            <a:ext cx="8477280" cy="5725308"/>
          </a:xfrm>
        </p:spPr>
        <p:txBody>
          <a:bodyPr>
            <a:normAutofit fontScale="90000"/>
          </a:bodyPr>
          <a:lstStyle/>
          <a:p>
            <a:r>
              <a:rPr lang="uk-UA" sz="3200" b="1" dirty="0" smtClean="0"/>
              <a:t/>
            </a:r>
            <a:br>
              <a:rPr lang="uk-UA" sz="3200" b="1" dirty="0" smtClean="0"/>
            </a:br>
            <a:r>
              <a:rPr lang="uk-UA" sz="3200" b="1" dirty="0" smtClean="0"/>
              <a:t/>
            </a:r>
            <a:br>
              <a:rPr lang="uk-UA" sz="3200" b="1" dirty="0" smtClean="0"/>
            </a:br>
            <a:r>
              <a:rPr lang="uk-UA" sz="3200" b="1" dirty="0" smtClean="0"/>
              <a:t>                     Використана література:</a:t>
            </a:r>
            <a:br>
              <a:rPr lang="uk-UA" sz="3200" b="1" dirty="0" smtClean="0"/>
            </a:br>
            <a:r>
              <a:rPr lang="uk-UA" sz="3200" b="1" dirty="0" smtClean="0"/>
              <a:t/>
            </a:r>
            <a:br>
              <a:rPr lang="uk-UA" sz="3200" b="1" dirty="0" smtClean="0"/>
            </a:br>
            <a:r>
              <a:rPr lang="uk-UA" sz="2700" b="1" dirty="0" smtClean="0">
                <a:solidFill>
                  <a:schemeClr val="tx1"/>
                </a:solidFill>
              </a:rPr>
              <a:t>1. Стус, Дмитро. Василь Стус: життя як </a:t>
            </a:r>
            <a:r>
              <a:rPr lang="uk-UA" sz="2700" b="1" dirty="0" err="1" smtClean="0">
                <a:solidFill>
                  <a:schemeClr val="tx1"/>
                </a:solidFill>
              </a:rPr>
              <a:t>творчість.-</a:t>
            </a:r>
            <a:r>
              <a:rPr lang="uk-UA" sz="2700" b="1" dirty="0" smtClean="0">
                <a:solidFill>
                  <a:schemeClr val="tx1"/>
                </a:solidFill>
              </a:rPr>
              <a:t> К.: Факт, 2005.- 368 с.:іл.</a:t>
            </a:r>
            <a:br>
              <a:rPr lang="uk-UA" sz="2700" b="1" dirty="0" smtClean="0">
                <a:solidFill>
                  <a:schemeClr val="tx1"/>
                </a:solidFill>
              </a:rPr>
            </a:br>
            <a:r>
              <a:rPr lang="uk-UA" sz="2700" b="1" dirty="0" smtClean="0">
                <a:solidFill>
                  <a:schemeClr val="tx1"/>
                </a:solidFill>
              </a:rPr>
              <a:t>2. Стус, Василь. Вибрані твори. – Донецьк: ТОВ “ВКФ “БАО”, 2011. 352 с.: іл. </a:t>
            </a:r>
            <a:br>
              <a:rPr lang="uk-UA" sz="2700" b="1" dirty="0" smtClean="0">
                <a:solidFill>
                  <a:schemeClr val="tx1"/>
                </a:solidFill>
              </a:rPr>
            </a:br>
            <a:r>
              <a:rPr lang="uk-UA" sz="2700" b="1" dirty="0" smtClean="0">
                <a:solidFill>
                  <a:schemeClr val="tx1"/>
                </a:solidFill>
              </a:rPr>
              <a:t>3. Стус, Василь.  </a:t>
            </a:r>
            <a:r>
              <a:rPr lang="uk-UA" sz="2700" b="1" dirty="0" err="1" smtClean="0">
                <a:solidFill>
                  <a:schemeClr val="tx1"/>
                </a:solidFill>
              </a:rPr>
              <a:t>Палімплісест</a:t>
            </a:r>
            <a:r>
              <a:rPr lang="uk-UA" sz="2700" b="1" dirty="0" smtClean="0">
                <a:solidFill>
                  <a:schemeClr val="tx1"/>
                </a:solidFill>
              </a:rPr>
              <a:t>: Вибране. – К.:, 2003. – 432с. </a:t>
            </a:r>
            <a:br>
              <a:rPr lang="uk-UA" sz="2700" b="1" dirty="0" smtClean="0">
                <a:solidFill>
                  <a:schemeClr val="tx1"/>
                </a:solidFill>
              </a:rPr>
            </a:br>
            <a:r>
              <a:rPr lang="uk-UA" sz="2700" b="1" dirty="0" smtClean="0">
                <a:solidFill>
                  <a:schemeClr val="tx1"/>
                </a:solidFill>
              </a:rPr>
              <a:t>4. Стус, Василь. Поетична спадщина: Посібник для 11 класу/ Автори-укладачі: Н.В.</a:t>
            </a:r>
            <a:r>
              <a:rPr lang="uk-UA" sz="2700" b="1" dirty="0" err="1" smtClean="0">
                <a:solidFill>
                  <a:schemeClr val="tx1"/>
                </a:solidFill>
              </a:rPr>
              <a:t>Кривка</a:t>
            </a:r>
            <a:r>
              <a:rPr lang="uk-UA" sz="2700" b="1" dirty="0" smtClean="0">
                <a:solidFill>
                  <a:schemeClr val="tx1"/>
                </a:solidFill>
              </a:rPr>
              <a:t>, Ю.Г.</a:t>
            </a:r>
            <a:r>
              <a:rPr lang="uk-UA" sz="2700" b="1" dirty="0" err="1" smtClean="0">
                <a:solidFill>
                  <a:schemeClr val="tx1"/>
                </a:solidFill>
              </a:rPr>
              <a:t>Башкірова</a:t>
            </a:r>
            <a:r>
              <a:rPr lang="uk-UA" sz="2700" b="1" dirty="0" smtClean="0">
                <a:solidFill>
                  <a:schemeClr val="tx1"/>
                </a:solidFill>
              </a:rPr>
              <a:t>; Рецензент О.П.</a:t>
            </a:r>
            <a:r>
              <a:rPr lang="uk-UA" sz="2700" b="1" dirty="0" err="1" smtClean="0">
                <a:solidFill>
                  <a:schemeClr val="tx1"/>
                </a:solidFill>
              </a:rPr>
              <a:t>Телехова</a:t>
            </a:r>
            <a:r>
              <a:rPr lang="uk-UA" sz="2700" b="1" dirty="0" smtClean="0">
                <a:solidFill>
                  <a:schemeClr val="tx1"/>
                </a:solidFill>
              </a:rPr>
              <a:t>. – Харків: Ранок, 2000. – 64 с. </a:t>
            </a:r>
            <a:br>
              <a:rPr lang="uk-UA" sz="2700" b="1" dirty="0" smtClean="0">
                <a:solidFill>
                  <a:schemeClr val="tx1"/>
                </a:solidFill>
              </a:rPr>
            </a:br>
            <a:r>
              <a:rPr lang="uk-UA" sz="2700" b="1" dirty="0" smtClean="0">
                <a:solidFill>
                  <a:schemeClr val="tx1"/>
                </a:solidFill>
              </a:rPr>
              <a:t>5. Стус, Василь. Час </a:t>
            </a:r>
            <a:r>
              <a:rPr lang="uk-UA" sz="2700" b="1" dirty="0" smtClean="0">
                <a:solidFill>
                  <a:schemeClr val="tx1"/>
                </a:solidFill>
              </a:rPr>
              <a:t>творчості </a:t>
            </a:r>
            <a:r>
              <a:rPr lang="uk-UA" sz="2700" b="1" dirty="0" smtClean="0">
                <a:solidFill>
                  <a:schemeClr val="tx1"/>
                </a:solidFill>
              </a:rPr>
              <a:t>/</a:t>
            </a:r>
            <a:r>
              <a:rPr lang="de-DE" sz="2700" b="1" dirty="0" smtClean="0">
                <a:solidFill>
                  <a:schemeClr val="tx1"/>
                </a:solidFill>
              </a:rPr>
              <a:t>Dichtense</a:t>
            </a:r>
            <a:r>
              <a:rPr lang="en-US" sz="2700" b="1" dirty="0" smtClean="0">
                <a:solidFill>
                  <a:schemeClr val="tx1"/>
                </a:solidFill>
              </a:rPr>
              <a:t>z</a:t>
            </a:r>
            <a:r>
              <a:rPr lang="de-DE" sz="2700" b="1" dirty="0" err="1" smtClean="0">
                <a:solidFill>
                  <a:schemeClr val="tx1"/>
                </a:solidFill>
              </a:rPr>
              <a:t>eit</a:t>
            </a:r>
            <a:r>
              <a:rPr lang="de-DE" sz="2700" b="1" dirty="0" smtClean="0">
                <a:solidFill>
                  <a:schemeClr val="tx1"/>
                </a:solidFill>
              </a:rPr>
              <a:t>/ </a:t>
            </a:r>
            <a:r>
              <a:rPr lang="uk-UA" sz="2700" b="1" dirty="0" smtClean="0">
                <a:solidFill>
                  <a:schemeClr val="tx1"/>
                </a:solidFill>
              </a:rPr>
              <a:t>Післямова Стуса Д.В. – К.: Дніпро, 2005. – 704 с.: порт.</a:t>
            </a:r>
            <a:r>
              <a:rPr lang="uk-UA" sz="2700" b="1" dirty="0" smtClean="0"/>
              <a:t/>
            </a:r>
            <a:br>
              <a:rPr lang="uk-UA" sz="2700" b="1" dirty="0" smtClean="0"/>
            </a:br>
            <a:r>
              <a:rPr lang="uk-UA" sz="2700" b="1" dirty="0" smtClean="0"/>
              <a:t/>
            </a:r>
            <a:br>
              <a:rPr lang="uk-UA" sz="2700" b="1" dirty="0" smtClean="0"/>
            </a:br>
            <a:endParaRPr lang="uk-UA" sz="2700" b="1" dirty="0"/>
          </a:p>
        </p:txBody>
      </p:sp>
      <p:pic>
        <p:nvPicPr>
          <p:cNvPr id="13314" name="Picture 2"/>
          <p:cNvPicPr>
            <a:picLocks noChangeAspect="1" noChangeArrowheads="1"/>
          </p:cNvPicPr>
          <p:nvPr/>
        </p:nvPicPr>
        <p:blipFill>
          <a:blip r:embed="rId2"/>
          <a:srcRect/>
          <a:stretch>
            <a:fillRect/>
          </a:stretch>
        </p:blipFill>
        <p:spPr bwMode="auto">
          <a:xfrm>
            <a:off x="4567238" y="3424238"/>
            <a:ext cx="9525" cy="9525"/>
          </a:xfrm>
          <a:prstGeom prst="rect">
            <a:avLst/>
          </a:prstGeom>
          <a:noFill/>
          <a:ln w="9525">
            <a:noFill/>
            <a:miter lim="800000"/>
            <a:headEnd/>
            <a:tailEnd/>
          </a:ln>
        </p:spPr>
      </p:pic>
      <p:pic>
        <p:nvPicPr>
          <p:cNvPr id="13316" name="Picture 4"/>
          <p:cNvPicPr>
            <a:picLocks noChangeAspect="1" noChangeArrowheads="1"/>
          </p:cNvPicPr>
          <p:nvPr/>
        </p:nvPicPr>
        <p:blipFill>
          <a:blip r:embed="rId2"/>
          <a:srcRect/>
          <a:stretch>
            <a:fillRect/>
          </a:stretch>
        </p:blipFill>
        <p:spPr bwMode="auto">
          <a:xfrm>
            <a:off x="4567238" y="3424238"/>
            <a:ext cx="9525" cy="9525"/>
          </a:xfrm>
          <a:prstGeom prst="rect">
            <a:avLst/>
          </a:prstGeom>
          <a:noFill/>
          <a:ln w="9525">
            <a:noFill/>
            <a:miter lim="800000"/>
            <a:headEnd/>
            <a:tailEnd/>
          </a:ln>
        </p:spPr>
      </p:pic>
      <p:pic>
        <p:nvPicPr>
          <p:cNvPr id="13317" name="Picture 5"/>
          <p:cNvPicPr>
            <a:picLocks noChangeAspect="1" noChangeArrowheads="1"/>
          </p:cNvPicPr>
          <p:nvPr/>
        </p:nvPicPr>
        <p:blipFill>
          <a:blip r:embed="rId2"/>
          <a:srcRect/>
          <a:stretch>
            <a:fillRect/>
          </a:stretch>
        </p:blipFill>
        <p:spPr bwMode="auto">
          <a:xfrm>
            <a:off x="4567238" y="3424238"/>
            <a:ext cx="9525" cy="9525"/>
          </a:xfrm>
          <a:prstGeom prst="rect">
            <a:avLst/>
          </a:prstGeom>
          <a:noFill/>
          <a:ln w="9525">
            <a:noFill/>
            <a:miter lim="800000"/>
            <a:headEnd/>
            <a:tailEnd/>
          </a:ln>
        </p:spPr>
      </p:pic>
      <p:pic>
        <p:nvPicPr>
          <p:cNvPr id="13318" name="Picture 6"/>
          <p:cNvPicPr>
            <a:picLocks noChangeAspect="1" noChangeArrowheads="1"/>
          </p:cNvPicPr>
          <p:nvPr/>
        </p:nvPicPr>
        <p:blipFill>
          <a:blip r:embed="rId2"/>
          <a:srcRect/>
          <a:stretch>
            <a:fillRect/>
          </a:stretch>
        </p:blipFill>
        <p:spPr bwMode="auto">
          <a:xfrm>
            <a:off x="4567238" y="3424238"/>
            <a:ext cx="9525" cy="9525"/>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428604"/>
            <a:ext cx="8548718" cy="1143008"/>
          </a:xfrm>
        </p:spPr>
        <p:txBody>
          <a:bodyPr>
            <a:noAutofit/>
          </a:bodyPr>
          <a:lstStyle/>
          <a:p>
            <a:r>
              <a:rPr lang="ru-RU" sz="3200" b="1" dirty="0" smtClean="0"/>
              <a:t>  </a:t>
            </a:r>
            <a:r>
              <a:rPr lang="ru-RU" sz="3200" b="1" dirty="0" err="1" smtClean="0"/>
              <a:t>Пам'ятник</a:t>
            </a:r>
            <a:r>
              <a:rPr lang="ru-RU" sz="3200" b="1" dirty="0" smtClean="0"/>
              <a:t> </a:t>
            </a:r>
            <a:r>
              <a:rPr lang="ru-RU" sz="3200" b="1" dirty="0" err="1" smtClean="0"/>
              <a:t>Василеві</a:t>
            </a:r>
            <a:r>
              <a:rPr lang="ru-RU" sz="3200" b="1" dirty="0" smtClean="0"/>
              <a:t> </a:t>
            </a:r>
            <a:r>
              <a:rPr lang="ru-RU" sz="3200" b="1" dirty="0" err="1" smtClean="0"/>
              <a:t>Стусу</a:t>
            </a:r>
            <a:r>
              <a:rPr lang="ru-RU" sz="3200" b="1" dirty="0" smtClean="0"/>
              <a:t> у </a:t>
            </a:r>
            <a:r>
              <a:rPr lang="ru-RU" sz="3200" b="1" dirty="0" err="1" smtClean="0"/>
              <a:t>селищі</a:t>
            </a:r>
            <a:r>
              <a:rPr lang="ru-RU" sz="3200" b="1" dirty="0" smtClean="0"/>
              <a:t> </a:t>
            </a:r>
            <a:r>
              <a:rPr lang="ru-RU" sz="3200" b="1" dirty="0" err="1" smtClean="0"/>
              <a:t>Рахнівка</a:t>
            </a:r>
            <a:r>
              <a:rPr lang="ru-RU" sz="3200" b="1" dirty="0" smtClean="0"/>
              <a:t>                                                                           </a:t>
            </a:r>
            <a:br>
              <a:rPr lang="ru-RU" sz="3200" b="1" dirty="0" smtClean="0"/>
            </a:br>
            <a:r>
              <a:rPr lang="ru-RU" sz="3200" b="1" dirty="0" smtClean="0"/>
              <a:t>            на  </a:t>
            </a:r>
            <a:r>
              <a:rPr lang="ru-RU" sz="3200" b="1" dirty="0" err="1" smtClean="0"/>
              <a:t>Вінничині</a:t>
            </a:r>
            <a:r>
              <a:rPr lang="ru-RU" sz="3200" b="1" dirty="0" smtClean="0"/>
              <a:t>, де </a:t>
            </a:r>
            <a:r>
              <a:rPr lang="ru-RU" sz="3200" b="1" dirty="0" err="1" smtClean="0"/>
              <a:t>він</a:t>
            </a:r>
            <a:r>
              <a:rPr lang="ru-RU" sz="3200" b="1" dirty="0" smtClean="0"/>
              <a:t> </a:t>
            </a:r>
            <a:r>
              <a:rPr lang="ru-RU" sz="3200" b="1" dirty="0" err="1" smtClean="0"/>
              <a:t>народився</a:t>
            </a:r>
            <a:r>
              <a:rPr lang="ru-RU" sz="3200" b="1" dirty="0" smtClean="0"/>
              <a:t>. </a:t>
            </a:r>
            <a:endParaRPr lang="uk-UA" sz="2400" b="1" dirty="0"/>
          </a:p>
        </p:txBody>
      </p:sp>
      <p:sp>
        <p:nvSpPr>
          <p:cNvPr id="5" name="Прямоугольник 4"/>
          <p:cNvSpPr/>
          <p:nvPr/>
        </p:nvSpPr>
        <p:spPr>
          <a:xfrm>
            <a:off x="3664796" y="3244334"/>
            <a:ext cx="1814407" cy="3416320"/>
          </a:xfrm>
          <a:prstGeom prst="rect">
            <a:avLst/>
          </a:prstGeom>
        </p:spPr>
        <p:txBody>
          <a:bodyPr wrap="none">
            <a:spAutoFit/>
          </a:bodyPr>
          <a:lstStyle/>
          <a:p>
            <a:endParaRPr lang="uk-UA" dirty="0" smtClean="0"/>
          </a:p>
          <a:p>
            <a:endParaRPr lang="uk-UA" dirty="0"/>
          </a:p>
          <a:p>
            <a:endParaRPr lang="uk-UA" dirty="0" smtClean="0"/>
          </a:p>
          <a:p>
            <a:endParaRPr lang="uk-UA" dirty="0"/>
          </a:p>
          <a:p>
            <a:endParaRPr lang="uk-UA" dirty="0" smtClean="0"/>
          </a:p>
          <a:p>
            <a:endParaRPr lang="uk-UA" dirty="0"/>
          </a:p>
          <a:p>
            <a:endParaRPr lang="uk-UA" dirty="0" smtClean="0"/>
          </a:p>
          <a:p>
            <a:endParaRPr lang="uk-UA" dirty="0"/>
          </a:p>
          <a:p>
            <a:endParaRPr lang="uk-UA" dirty="0" smtClean="0"/>
          </a:p>
          <a:p>
            <a:endParaRPr lang="uk-UA" dirty="0"/>
          </a:p>
          <a:p>
            <a:endParaRPr lang="uk-UA" dirty="0" smtClean="0"/>
          </a:p>
          <a:p>
            <a:r>
              <a:rPr lang="en-US" dirty="0" smtClean="0"/>
              <a:t>stpravda.com.ua</a:t>
            </a:r>
            <a:endParaRPr lang="uk-UA" dirty="0"/>
          </a:p>
        </p:txBody>
      </p:sp>
      <p:pic>
        <p:nvPicPr>
          <p:cNvPr id="9218" name="Picture 2"/>
          <p:cNvPicPr>
            <a:picLocks noChangeAspect="1" noChangeArrowheads="1"/>
          </p:cNvPicPr>
          <p:nvPr/>
        </p:nvPicPr>
        <p:blipFill>
          <a:blip r:embed="rId3" cstate="print"/>
          <a:srcRect b="40754"/>
          <a:stretch>
            <a:fillRect/>
          </a:stretch>
        </p:blipFill>
        <p:spPr bwMode="auto">
          <a:xfrm>
            <a:off x="1000100" y="1847088"/>
            <a:ext cx="5014913" cy="4469908"/>
          </a:xfrm>
          <a:prstGeom prst="rect">
            <a:avLst/>
          </a:prstGeom>
          <a:noFill/>
          <a:ln>
            <a:solidFill>
              <a:schemeClr val="accent2">
                <a:lumMod val="75000"/>
              </a:schemeClr>
            </a:solidFill>
          </a:ln>
        </p:spPr>
      </p:pic>
      <p:sp>
        <p:nvSpPr>
          <p:cNvPr id="8" name="Прямоугольник 7"/>
          <p:cNvSpPr/>
          <p:nvPr/>
        </p:nvSpPr>
        <p:spPr>
          <a:xfrm>
            <a:off x="6705600" y="4412646"/>
            <a:ext cx="2286000" cy="1569660"/>
          </a:xfrm>
          <a:prstGeom prst="rect">
            <a:avLst/>
          </a:prstGeom>
        </p:spPr>
        <p:txBody>
          <a:bodyPr>
            <a:spAutoFit/>
          </a:bodyPr>
          <a:lstStyle/>
          <a:p>
            <a:pPr lvl="0">
              <a:spcBef>
                <a:spcPct val="0"/>
              </a:spcBef>
            </a:pPr>
            <a:r>
              <a:rPr lang="ru-RU" sz="2400" b="1" dirty="0" smtClean="0">
                <a:solidFill>
                  <a:srgbClr val="04617B"/>
                </a:solidFill>
                <a:latin typeface="Calibri"/>
                <a:ea typeface="+mj-ea"/>
                <a:cs typeface="+mj-cs"/>
              </a:rPr>
              <a:t>Скульптор - Борис Довгань. Фото Василя </a:t>
            </a:r>
            <a:r>
              <a:rPr lang="ru-RU" sz="2400" b="1" dirty="0" err="1" smtClean="0">
                <a:solidFill>
                  <a:srgbClr val="04617B"/>
                </a:solidFill>
                <a:latin typeface="Calibri"/>
                <a:ea typeface="+mj-ea"/>
                <a:cs typeface="+mj-cs"/>
              </a:rPr>
              <a:t>Овсієнка</a:t>
            </a:r>
            <a:endParaRPr lang="uk-UA" sz="2400" b="1" dirty="0">
              <a:solidFill>
                <a:srgbClr val="04617B"/>
              </a:solidFill>
              <a:latin typeface="Calibri"/>
              <a:ea typeface="+mj-ea"/>
              <a:cs typeface="+mj-c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8728" y="500042"/>
            <a:ext cx="7234230" cy="785818"/>
          </a:xfrm>
        </p:spPr>
        <p:txBody>
          <a:bodyPr>
            <a:normAutofit/>
          </a:bodyPr>
          <a:lstStyle/>
          <a:p>
            <a:r>
              <a:rPr lang="uk-UA" sz="3200" b="1" dirty="0" smtClean="0"/>
              <a:t>Кімната-Музей В.Стуса, с.</a:t>
            </a:r>
            <a:r>
              <a:rPr lang="en-US" sz="3200" b="1" dirty="0" smtClean="0"/>
              <a:t> </a:t>
            </a:r>
            <a:r>
              <a:rPr lang="uk-UA" sz="3200" b="1" dirty="0" err="1" smtClean="0"/>
              <a:t>Рахнівка</a:t>
            </a:r>
            <a:endParaRPr lang="uk-UA" sz="3200" b="1" dirty="0"/>
          </a:p>
        </p:txBody>
      </p:sp>
      <p:pic>
        <p:nvPicPr>
          <p:cNvPr id="8194" name="Picture 2"/>
          <p:cNvPicPr>
            <a:picLocks noChangeAspect="1" noChangeArrowheads="1"/>
          </p:cNvPicPr>
          <p:nvPr/>
        </p:nvPicPr>
        <p:blipFill>
          <a:blip r:embed="rId3" cstate="print"/>
          <a:srcRect/>
          <a:stretch>
            <a:fillRect/>
          </a:stretch>
        </p:blipFill>
        <p:spPr bwMode="auto">
          <a:xfrm>
            <a:off x="1428728" y="1585932"/>
            <a:ext cx="6172200" cy="4629150"/>
          </a:xfrm>
          <a:prstGeom prst="rect">
            <a:avLst/>
          </a:prstGeom>
          <a:noFill/>
          <a:ln w="9525">
            <a:solidFill>
              <a:schemeClr val="accent2">
                <a:lumMod val="75000"/>
              </a:schemeClr>
            </a:solidFill>
            <a:miter lim="800000"/>
            <a:headEnd/>
            <a:tailEnd/>
          </a:ln>
        </p:spPr>
      </p:pic>
      <p:sp>
        <p:nvSpPr>
          <p:cNvPr id="4" name="Прямоугольник 3"/>
          <p:cNvSpPr/>
          <p:nvPr/>
        </p:nvSpPr>
        <p:spPr>
          <a:xfrm>
            <a:off x="1142976" y="6215082"/>
            <a:ext cx="1068049" cy="369332"/>
          </a:xfrm>
          <a:prstGeom prst="rect">
            <a:avLst/>
          </a:prstGeom>
        </p:spPr>
        <p:txBody>
          <a:bodyPr wrap="none">
            <a:spAutoFit/>
          </a:bodyPr>
          <a:lstStyle/>
          <a:p>
            <a:r>
              <a:rPr lang="en-US" dirty="0" smtClean="0"/>
              <a:t>irp.vn.ua</a:t>
            </a:r>
            <a:endParaRPr lang="uk-UA"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00042"/>
            <a:ext cx="8305800" cy="1071570"/>
          </a:xfrm>
        </p:spPr>
        <p:txBody>
          <a:bodyPr>
            <a:normAutofit/>
          </a:bodyPr>
          <a:lstStyle/>
          <a:p>
            <a:r>
              <a:rPr lang="uk-UA" sz="3200" b="1" dirty="0" smtClean="0"/>
              <a:t>Хата в м. Донецьку по вул. </a:t>
            </a:r>
            <a:r>
              <a:rPr lang="uk-UA" sz="3200" b="1" dirty="0" err="1" smtClean="0"/>
              <a:t>Чувашській</a:t>
            </a:r>
            <a:r>
              <a:rPr lang="uk-UA" sz="3200" b="1" dirty="0" smtClean="0"/>
              <a:t> 19, де минуло дитинство та юність поета. </a:t>
            </a:r>
            <a:endParaRPr lang="uk-UA" sz="2700" b="1" dirty="0"/>
          </a:p>
        </p:txBody>
      </p:sp>
      <p:pic>
        <p:nvPicPr>
          <p:cNvPr id="3074" name="Picture 2"/>
          <p:cNvPicPr>
            <a:picLocks noChangeAspect="1" noChangeArrowheads="1"/>
          </p:cNvPicPr>
          <p:nvPr/>
        </p:nvPicPr>
        <p:blipFill>
          <a:blip r:embed="rId3" cstate="print">
            <a:duotone>
              <a:prstClr val="black"/>
              <a:srgbClr val="D9C3A5">
                <a:tint val="50000"/>
                <a:satMod val="180000"/>
              </a:srgbClr>
            </a:duotone>
          </a:blip>
          <a:srcRect/>
          <a:stretch>
            <a:fillRect/>
          </a:stretch>
        </p:blipFill>
        <p:spPr bwMode="auto">
          <a:xfrm>
            <a:off x="571472" y="1857364"/>
            <a:ext cx="6302121" cy="4533900"/>
          </a:xfrm>
          <a:prstGeom prst="rect">
            <a:avLst/>
          </a:prstGeom>
          <a:noFill/>
          <a:ln w="9525">
            <a:solidFill>
              <a:schemeClr val="accent2">
                <a:lumMod val="75000"/>
              </a:schemeClr>
            </a:solidFill>
            <a:miter lim="800000"/>
            <a:headEnd/>
            <a:tailEnd/>
          </a:ln>
        </p:spPr>
      </p:pic>
      <p:sp>
        <p:nvSpPr>
          <p:cNvPr id="4" name="Прямоугольник 3"/>
          <p:cNvSpPr/>
          <p:nvPr/>
        </p:nvSpPr>
        <p:spPr>
          <a:xfrm>
            <a:off x="571472" y="6286520"/>
            <a:ext cx="4658455" cy="369332"/>
          </a:xfrm>
          <a:prstGeom prst="rect">
            <a:avLst/>
          </a:prstGeom>
        </p:spPr>
        <p:txBody>
          <a:bodyPr wrap="none">
            <a:spAutoFit/>
          </a:bodyPr>
          <a:lstStyle/>
          <a:p>
            <a:r>
              <a:rPr lang="uk-UA" dirty="0" smtClean="0"/>
              <a:t>                   </a:t>
            </a:r>
            <a:r>
              <a:rPr lang="en-US" dirty="0" smtClean="0"/>
              <a:t>http://stus.kiev.ua/pamjatkyf.htm</a:t>
            </a:r>
            <a:endParaRPr lang="uk-UA" dirty="0"/>
          </a:p>
        </p:txBody>
      </p:sp>
      <p:sp>
        <p:nvSpPr>
          <p:cNvPr id="5" name="Прямоугольник 4"/>
          <p:cNvSpPr/>
          <p:nvPr/>
        </p:nvSpPr>
        <p:spPr>
          <a:xfrm>
            <a:off x="6873593" y="4286256"/>
            <a:ext cx="2270407" cy="1754326"/>
          </a:xfrm>
          <a:prstGeom prst="rect">
            <a:avLst/>
          </a:prstGeom>
        </p:spPr>
        <p:txBody>
          <a:bodyPr wrap="square">
            <a:spAutoFit/>
          </a:bodyPr>
          <a:lstStyle/>
          <a:p>
            <a:r>
              <a:rPr lang="uk-UA" sz="2700" b="1" dirty="0" smtClean="0">
                <a:solidFill>
                  <a:srgbClr val="04617B"/>
                </a:solidFill>
                <a:latin typeface="Calibri"/>
                <a:ea typeface="+mj-ea"/>
                <a:cs typeface="+mj-cs"/>
              </a:rPr>
              <a:t>Фото зроблено влітку 1986 року.</a:t>
            </a:r>
            <a:endParaRPr lang="uk-UA" b="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00042"/>
            <a:ext cx="8305800" cy="1143008"/>
          </a:xfrm>
        </p:spPr>
        <p:txBody>
          <a:bodyPr>
            <a:normAutofit/>
          </a:bodyPr>
          <a:lstStyle/>
          <a:p>
            <a:r>
              <a:rPr lang="uk-UA" sz="3200" b="1" dirty="0" smtClean="0"/>
              <a:t>1947/1948 навчальний рік. Четвертий клас середньої школи №75 м. </a:t>
            </a:r>
            <a:r>
              <a:rPr lang="uk-UA" sz="3200" b="1" dirty="0" err="1" smtClean="0"/>
              <a:t>Сталіно</a:t>
            </a:r>
            <a:r>
              <a:rPr lang="uk-UA" sz="3200" b="1" dirty="0" smtClean="0"/>
              <a:t>. </a:t>
            </a:r>
            <a:endParaRPr lang="uk-UA" sz="2700" b="1" dirty="0"/>
          </a:p>
        </p:txBody>
      </p:sp>
      <p:pic>
        <p:nvPicPr>
          <p:cNvPr id="4098" name="Picture 2"/>
          <p:cNvPicPr>
            <a:picLocks noChangeAspect="1" noChangeArrowheads="1"/>
          </p:cNvPicPr>
          <p:nvPr/>
        </p:nvPicPr>
        <p:blipFill>
          <a:blip r:embed="rId3" cstate="print"/>
          <a:srcRect/>
          <a:stretch>
            <a:fillRect/>
          </a:stretch>
        </p:blipFill>
        <p:spPr bwMode="auto">
          <a:xfrm>
            <a:off x="457198" y="1852248"/>
            <a:ext cx="6000750" cy="4284536"/>
          </a:xfrm>
          <a:prstGeom prst="rect">
            <a:avLst/>
          </a:prstGeom>
          <a:noFill/>
          <a:ln w="9525">
            <a:solidFill>
              <a:schemeClr val="accent2">
                <a:lumMod val="75000"/>
              </a:schemeClr>
            </a:solidFill>
            <a:miter lim="800000"/>
            <a:headEnd/>
            <a:tailEnd/>
          </a:ln>
        </p:spPr>
      </p:pic>
      <p:sp>
        <p:nvSpPr>
          <p:cNvPr id="4" name="Прямоугольник 3"/>
          <p:cNvSpPr/>
          <p:nvPr/>
        </p:nvSpPr>
        <p:spPr>
          <a:xfrm>
            <a:off x="457200" y="6185434"/>
            <a:ext cx="3577198" cy="369332"/>
          </a:xfrm>
          <a:prstGeom prst="rect">
            <a:avLst/>
          </a:prstGeom>
        </p:spPr>
        <p:txBody>
          <a:bodyPr wrap="none">
            <a:spAutoFit/>
          </a:bodyPr>
          <a:lstStyle/>
          <a:p>
            <a:r>
              <a:rPr lang="en-US" dirty="0" smtClean="0"/>
              <a:t>http://2000.net.ua/2000/svobod…</a:t>
            </a:r>
            <a:endParaRPr lang="uk-UA" dirty="0"/>
          </a:p>
        </p:txBody>
      </p:sp>
      <p:sp>
        <p:nvSpPr>
          <p:cNvPr id="5" name="Прямоугольник 4"/>
          <p:cNvSpPr/>
          <p:nvPr/>
        </p:nvSpPr>
        <p:spPr>
          <a:xfrm>
            <a:off x="6457948" y="4797956"/>
            <a:ext cx="2900398" cy="1338828"/>
          </a:xfrm>
          <a:prstGeom prst="rect">
            <a:avLst/>
          </a:prstGeom>
        </p:spPr>
        <p:txBody>
          <a:bodyPr wrap="square">
            <a:spAutoFit/>
          </a:bodyPr>
          <a:lstStyle/>
          <a:p>
            <a:r>
              <a:rPr lang="uk-UA" sz="2700" b="1" dirty="0" smtClean="0">
                <a:solidFill>
                  <a:srgbClr val="04617B"/>
                </a:solidFill>
                <a:latin typeface="Calibri"/>
                <a:ea typeface="+mj-ea"/>
                <a:cs typeface="+mj-cs"/>
              </a:rPr>
              <a:t>В.Стус – крайній справа у другому ряду від верху)</a:t>
            </a:r>
            <a:endParaRPr lang="uk-UA" b="1"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857752" y="785794"/>
            <a:ext cx="3905248" cy="1643074"/>
          </a:xfrm>
        </p:spPr>
        <p:txBody>
          <a:bodyPr>
            <a:normAutofit/>
          </a:bodyPr>
          <a:lstStyle/>
          <a:p>
            <a:r>
              <a:rPr lang="uk-UA" sz="3600" b="1" dirty="0" smtClean="0"/>
              <a:t>Під час роботи на залізниці (1954 р.)</a:t>
            </a:r>
            <a:r>
              <a:rPr lang="uk-UA" b="1" dirty="0" smtClean="0"/>
              <a:t> </a:t>
            </a:r>
            <a:endParaRPr lang="uk-UA" sz="2700" b="1" dirty="0"/>
          </a:p>
        </p:txBody>
      </p:sp>
      <p:pic>
        <p:nvPicPr>
          <p:cNvPr id="2050" name="Picture 2"/>
          <p:cNvPicPr>
            <a:picLocks noChangeAspect="1" noChangeArrowheads="1"/>
          </p:cNvPicPr>
          <p:nvPr/>
        </p:nvPicPr>
        <p:blipFill>
          <a:blip r:embed="rId3" cstate="print"/>
          <a:srcRect/>
          <a:stretch>
            <a:fillRect/>
          </a:stretch>
        </p:blipFill>
        <p:spPr bwMode="auto">
          <a:xfrm>
            <a:off x="400050" y="1029751"/>
            <a:ext cx="4171950" cy="5214938"/>
          </a:xfrm>
          <a:prstGeom prst="rect">
            <a:avLst/>
          </a:prstGeom>
          <a:noFill/>
          <a:ln w="9525">
            <a:solidFill>
              <a:schemeClr val="accent2">
                <a:lumMod val="75000"/>
              </a:schemeClr>
            </a:solidFill>
            <a:miter lim="800000"/>
            <a:headEnd/>
            <a:tailEnd/>
          </a:ln>
        </p:spPr>
      </p:pic>
      <p:sp>
        <p:nvSpPr>
          <p:cNvPr id="4" name="Прямоугольник 3"/>
          <p:cNvSpPr/>
          <p:nvPr/>
        </p:nvSpPr>
        <p:spPr>
          <a:xfrm>
            <a:off x="400050" y="6244689"/>
            <a:ext cx="3577198" cy="369332"/>
          </a:xfrm>
          <a:prstGeom prst="rect">
            <a:avLst/>
          </a:prstGeom>
        </p:spPr>
        <p:txBody>
          <a:bodyPr wrap="none">
            <a:spAutoFit/>
          </a:bodyPr>
          <a:lstStyle/>
          <a:p>
            <a:r>
              <a:rPr lang="en-US" dirty="0" smtClean="0"/>
              <a:t>http://2000.net.ua/2000/svobod…</a:t>
            </a:r>
            <a:endParaRPr lang="uk-UA" dirty="0"/>
          </a:p>
        </p:txBody>
      </p:sp>
      <p:sp>
        <p:nvSpPr>
          <p:cNvPr id="5" name="Прямоугольник 4"/>
          <p:cNvSpPr/>
          <p:nvPr/>
        </p:nvSpPr>
        <p:spPr>
          <a:xfrm>
            <a:off x="4857752" y="5388273"/>
            <a:ext cx="3668711" cy="507831"/>
          </a:xfrm>
          <a:prstGeom prst="rect">
            <a:avLst/>
          </a:prstGeom>
        </p:spPr>
        <p:txBody>
          <a:bodyPr wrap="square">
            <a:spAutoFit/>
          </a:bodyPr>
          <a:lstStyle/>
          <a:p>
            <a:r>
              <a:rPr lang="uk-UA" sz="2700" b="1" dirty="0" smtClean="0">
                <a:solidFill>
                  <a:srgbClr val="04617B"/>
                </a:solidFill>
                <a:latin typeface="Calibri"/>
                <a:ea typeface="+mj-ea"/>
                <a:cs typeface="+mj-cs"/>
              </a:rPr>
              <a:t>(В.Стус – крайній зліва)</a:t>
            </a:r>
            <a:endParaRPr lang="uk-UA" b="1"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214290"/>
            <a:ext cx="8305800" cy="857256"/>
          </a:xfrm>
        </p:spPr>
        <p:txBody>
          <a:bodyPr>
            <a:normAutofit/>
          </a:bodyPr>
          <a:lstStyle/>
          <a:p>
            <a:r>
              <a:rPr lang="uk-UA" sz="3200" b="1" dirty="0" smtClean="0"/>
              <a:t>Донецький державний педагогічний інститут</a:t>
            </a:r>
            <a:endParaRPr lang="uk-UA" sz="3200" b="1" dirty="0"/>
          </a:p>
        </p:txBody>
      </p:sp>
      <p:pic>
        <p:nvPicPr>
          <p:cNvPr id="1027" name="Picture 3"/>
          <p:cNvPicPr>
            <a:picLocks noChangeAspect="1" noChangeArrowheads="1"/>
          </p:cNvPicPr>
          <p:nvPr/>
        </p:nvPicPr>
        <p:blipFill>
          <a:blip r:embed="rId3" cstate="print"/>
          <a:srcRect/>
          <a:stretch>
            <a:fillRect/>
          </a:stretch>
        </p:blipFill>
        <p:spPr bwMode="auto">
          <a:xfrm>
            <a:off x="1571604" y="1285860"/>
            <a:ext cx="6328410" cy="4819650"/>
          </a:xfrm>
          <a:prstGeom prst="rect">
            <a:avLst/>
          </a:prstGeom>
          <a:noFill/>
          <a:ln w="9525">
            <a:noFill/>
            <a:miter lim="800000"/>
            <a:headEnd/>
            <a:tailEnd/>
          </a:ln>
        </p:spPr>
      </p:pic>
      <p:sp>
        <p:nvSpPr>
          <p:cNvPr id="6" name="Прямоугольник 5"/>
          <p:cNvSpPr/>
          <p:nvPr/>
        </p:nvSpPr>
        <p:spPr>
          <a:xfrm>
            <a:off x="357158" y="5991212"/>
            <a:ext cx="4572000" cy="646331"/>
          </a:xfrm>
          <a:prstGeom prst="rect">
            <a:avLst/>
          </a:prstGeom>
        </p:spPr>
        <p:txBody>
          <a:bodyPr wrap="square">
            <a:spAutoFit/>
          </a:bodyPr>
          <a:lstStyle/>
          <a:p>
            <a:r>
              <a:rPr lang="en-US" dirty="0" smtClean="0"/>
              <a:t>http://www.donnu.edu.ua/uk-ua/Pages/</a:t>
            </a:r>
            <a:r>
              <a:rPr lang="uk-UA" dirty="0" smtClean="0"/>
              <a:t>Історія-університету.</a:t>
            </a:r>
            <a:r>
              <a:rPr lang="en-US" dirty="0" err="1" smtClean="0"/>
              <a:t>aspx</a:t>
            </a:r>
            <a:endParaRPr lang="uk-UA"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29256" y="2714620"/>
            <a:ext cx="2571768" cy="1357322"/>
          </a:xfrm>
        </p:spPr>
        <p:txBody>
          <a:bodyPr>
            <a:normAutofit/>
          </a:bodyPr>
          <a:lstStyle/>
          <a:p>
            <a:r>
              <a:rPr lang="uk-UA" b="1" dirty="0" smtClean="0"/>
              <a:t>1959 рік</a:t>
            </a:r>
            <a:endParaRPr lang="uk-UA" b="1" dirty="0"/>
          </a:p>
        </p:txBody>
      </p:sp>
      <p:pic>
        <p:nvPicPr>
          <p:cNvPr id="2050" name="Picture 2"/>
          <p:cNvPicPr>
            <a:picLocks noChangeAspect="1" noChangeArrowheads="1"/>
          </p:cNvPicPr>
          <p:nvPr/>
        </p:nvPicPr>
        <p:blipFill>
          <a:blip r:embed="rId3" cstate="print"/>
          <a:srcRect/>
          <a:stretch>
            <a:fillRect/>
          </a:stretch>
        </p:blipFill>
        <p:spPr bwMode="auto">
          <a:xfrm>
            <a:off x="1016173" y="785794"/>
            <a:ext cx="4048125" cy="565118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4" name="Прямоугольник 3"/>
          <p:cNvSpPr/>
          <p:nvPr/>
        </p:nvSpPr>
        <p:spPr>
          <a:xfrm flipH="1">
            <a:off x="3734680" y="6436977"/>
            <a:ext cx="1388888" cy="369332"/>
          </a:xfrm>
          <a:prstGeom prst="rect">
            <a:avLst/>
          </a:prstGeom>
        </p:spPr>
        <p:txBody>
          <a:bodyPr wrap="square">
            <a:spAutoFit/>
          </a:bodyPr>
          <a:lstStyle/>
          <a:p>
            <a:r>
              <a:rPr lang="en-US" dirty="0" smtClean="0"/>
              <a:t>politiko.ua</a:t>
            </a:r>
            <a:endParaRPr lang="uk-UA"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2642</TotalTime>
  <Words>2662</Words>
  <Application>Microsoft Office PowerPoint</Application>
  <PresentationFormat>Екран (4:3)</PresentationFormat>
  <Paragraphs>184</Paragraphs>
  <Slides>28</Slides>
  <Notes>27</Notes>
  <HiddenSlides>0</HiddenSlides>
  <MMClips>0</MMClips>
  <ScaleCrop>false</ScaleCrop>
  <HeadingPairs>
    <vt:vector size="4" baseType="variant">
      <vt:variant>
        <vt:lpstr>Тема</vt:lpstr>
      </vt:variant>
      <vt:variant>
        <vt:i4>1</vt:i4>
      </vt:variant>
      <vt:variant>
        <vt:lpstr>Заголовки слайдів</vt:lpstr>
      </vt:variant>
      <vt:variant>
        <vt:i4>28</vt:i4>
      </vt:variant>
    </vt:vector>
  </HeadingPairs>
  <TitlesOfParts>
    <vt:vector size="29" baseType="lpstr">
      <vt:lpstr>Поток</vt:lpstr>
      <vt:lpstr> Стус Василь Семенович </vt:lpstr>
      <vt:lpstr>“ Народе мій, до тебе я ще верну  і в смерті обернуся у життя  своїм стражденним і незлим      обличчям.  Як син, тобі доземно уклонюсь,  і чесно гляну в чесні твої вічі,  і з рідною землею поріднюсь. ”</vt:lpstr>
      <vt:lpstr>  Пам'ятник Василеві Стусу у селищі Рахнівка                                                                                        на  Вінничині, де він народився. </vt:lpstr>
      <vt:lpstr>Кімната-Музей В.Стуса, с. Рахнівка</vt:lpstr>
      <vt:lpstr>Хата в м. Донецьку по вул. Чувашській 19, де минуло дитинство та юність поета. </vt:lpstr>
      <vt:lpstr>1947/1948 навчальний рік. Четвертий клас середньої школи №75 м. Сталіно. </vt:lpstr>
      <vt:lpstr>Під час роботи на залізниці (1954 р.) </vt:lpstr>
      <vt:lpstr>Донецький державний педагогічний інститут</vt:lpstr>
      <vt:lpstr>1959 рік</vt:lpstr>
      <vt:lpstr>Меморіальна дошка на будівлі філологічного факультету Донецького національного університету, де навчався В.С. Стус.   </vt:lpstr>
      <vt:lpstr>Василь Стус із батьками після повернення з армії. </vt:lpstr>
      <vt:lpstr>З грудня 1961 р. по червень 1963 р.,   відразу після закінчення інституту,  Василь Стус вчителював саме в школі №23 у місті Горлівка (Донеччина). </vt:lpstr>
      <vt:lpstr>Привертають увагу оригінальні класні журнали, які заповнював Василь Стус. Він вів українську   мову та літературу у старших класах. </vt:lpstr>
      <vt:lpstr>         Колектив Горлівської школи № 23    1 травня 1962 року   (Стус —у вишиванці)</vt:lpstr>
      <vt:lpstr>   Меморіальна дошка на будинку, де жив  В.С. Стус. Київ. Бульвар Вернадського № 61.</vt:lpstr>
      <vt:lpstr>10.12.1965 — одруження з Валентиною Попелюх.</vt:lpstr>
      <vt:lpstr>     Василь Стус з дружиною (ліворуч), сином Дмитром, племінницею Тетяною та сестрою Марією.  </vt:lpstr>
      <vt:lpstr>  Перша книга Василя Стуса, видана на Заході у 1970 р.  без згоди автора. </vt:lpstr>
      <vt:lpstr>Похорон  художниці Алли Горської  - цвинтар, 7 грудня 1970 р. У центрі Василь Стус з портретом. </vt:lpstr>
      <vt:lpstr>Різдво 1972 року – коляда на допомогу родинам політв‘язнів. </vt:lpstr>
      <vt:lpstr>Василь Стус в час колимського заслання</vt:lpstr>
      <vt:lpstr>Презентація PowerPoint</vt:lpstr>
      <vt:lpstr>Василь Стус приїздив до Донецька з колимського заслання на поховання батька. ( Дружина  Валентина та син Дмитро. </vt:lpstr>
      <vt:lpstr>    Стус карався у таборі особливо суворого режиму ВС-389/36 у селі Кучино Чусовського               району Пермської області. </vt:lpstr>
      <vt:lpstr>Перепоховання Юрія Литвина, Василя Стуса та Олекси Тихого в Києві</vt:lpstr>
      <vt:lpstr>Байкове кладовище</vt:lpstr>
      <vt:lpstr>Презентація PowerPoint</vt:lpstr>
      <vt:lpstr>                       Використана література:  1. Стус, Дмитро. Василь Стус: життя як творчість.- К.: Факт, 2005.- 368 с.:іл. 2. Стус, Василь. Вибрані твори. – Донецьк: ТОВ “ВКФ “БАО”, 2011. 352 с.: іл.  3. Стус, Василь.  Палімплісест: Вибране. – К.:, 2003. – 432с.  4. Стус, Василь. Поетична спадщина: Посібник для 11 класу/ Автори-укладачі: Н.В.Кривка, Ю.Г.Башкірова; Рецензент О.П.Телехова. – Харків: Ранок, 2000. – 64 с.  5. Стус, Василь. Час творчості /Dichtensezeit/ Післямова Стуса Д.В. – К.: Дніпро, 2005. – 704 с.: порт.  </vt:lpstr>
    </vt:vector>
  </TitlesOfParts>
  <Company>DG Win&amp;Soft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Admin</dc:creator>
  <cp:lastModifiedBy>bibliotekar</cp:lastModifiedBy>
  <cp:revision>280</cp:revision>
  <dcterms:created xsi:type="dcterms:W3CDTF">2012-11-20T15:23:28Z</dcterms:created>
  <dcterms:modified xsi:type="dcterms:W3CDTF">2013-05-25T10:43:37Z</dcterms:modified>
</cp:coreProperties>
</file>